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media/image10.jpg" ContentType="image/unknown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</p:sldMasterIdLst>
  <p:notesMasterIdLst>
    <p:notesMasterId r:id="rId21"/>
  </p:notesMasterIdLst>
  <p:handoutMasterIdLst>
    <p:handoutMasterId r:id="rId22"/>
  </p:handoutMasterIdLst>
  <p:sldIdLst>
    <p:sldId id="256" r:id="rId2"/>
    <p:sldId id="257" r:id="rId3"/>
    <p:sldId id="262" r:id="rId4"/>
    <p:sldId id="311" r:id="rId5"/>
    <p:sldId id="260" r:id="rId6"/>
    <p:sldId id="261" r:id="rId7"/>
    <p:sldId id="305" r:id="rId8"/>
    <p:sldId id="266" r:id="rId9"/>
    <p:sldId id="314" r:id="rId10"/>
    <p:sldId id="315" r:id="rId11"/>
    <p:sldId id="316" r:id="rId12"/>
    <p:sldId id="317" r:id="rId13"/>
    <p:sldId id="318" r:id="rId14"/>
    <p:sldId id="269" r:id="rId15"/>
    <p:sldId id="271" r:id="rId16"/>
    <p:sldId id="270" r:id="rId17"/>
    <p:sldId id="313" r:id="rId18"/>
    <p:sldId id="319" r:id="rId19"/>
    <p:sldId id="320" r:id="rId20"/>
  </p:sldIdLst>
  <p:sldSz cx="9144000" cy="5143500" type="screen16x9"/>
  <p:notesSz cx="6858000" cy="9144000"/>
  <p:embeddedFontLst>
    <p:embeddedFont>
      <p:font typeface="Montserrat" panose="00000500000000000000" pitchFamily="2" charset="0"/>
      <p:regular r:id="rId23"/>
      <p:bold r:id="rId24"/>
      <p:italic r:id="rId25"/>
      <p:boldItalic r:id="rId26"/>
    </p:embeddedFont>
    <p:embeddedFont>
      <p:font typeface="Montserrat ExtraBold" panose="00000900000000000000" pitchFamily="2" charset="0"/>
      <p:bold r:id="rId27"/>
      <p:boldItalic r:id="rId28"/>
    </p:embeddedFont>
    <p:embeddedFont>
      <p:font typeface="Montserrat ExtraLight" panose="00000300000000000000" pitchFamily="2" charset="0"/>
      <p:regular r:id="rId29"/>
      <p:bold r:id="rId30"/>
      <p:italic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AF567A4-7427-4098-92C4-3EED6F42221E}">
  <a:tblStyle styleId="{1AF567A4-7427-4098-92C4-3EED6F42221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0386136C-2708-4564-B9EE-A89EDAD1780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95EC0A2F-942C-4AC3-8F63-A02D7723DF2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9AD8ED-5FB4-4791-8E31-8B16417FC9D6}" type="datetimeFigureOut">
              <a:rPr lang="fr-FR" smtClean="0"/>
              <a:t>17/04/2025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C67F5634-5154-474A-BCEC-5B716E81996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EF4F1E53-35EB-4D7F-92C8-0F6031D172B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036360-1AA8-4640-A700-3E063C3EEE9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9219399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hdr="0" ft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8" name="Google Shape;2138;g7f9262ee2f_0_262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9" name="Google Shape;2139;g7f9262ee2f_0_262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43276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8" name="Google Shape;2138;g7f9262ee2f_0_262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9" name="Google Shape;2139;g7f9262ee2f_0_262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31599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8" name="Google Shape;2138;g7f9262ee2f_0_262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9" name="Google Shape;2139;g7f9262ee2f_0_262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268366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8" name="Google Shape;2138;g7f9262ee2f_0_262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9" name="Google Shape;2139;g7f9262ee2f_0_262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66484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7" name="Google Shape;167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12888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34d19d58dd4_3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8" name="Google Shape;188;g34d19d58dd4_3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68315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34d19d58dd4_3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8" name="Google Shape;178;g34d19d58dd4_3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85060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010581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798123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77133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7f9262ee2f_0_26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7f9262ee2f_0_26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82040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34d19d58dd4_2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6" name="Google Shape;76;g34d19d58dd4_2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4d19d58dd4_2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g34d19d58dd4_2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558393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7f9262ee2f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7f9262ee2f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8" name="Google Shape;2138;g7f9262ee2f_0_262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9" name="Google Shape;2139;g7f9262ee2f_0_262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600610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DE788DAA-C3DC-4A2F-A55B-63B7FA1B6CC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57F7F4-7E11-461D-9C51-9E4841813EE8}" type="slidenum">
              <a:rPr lang="fr-FR" smtClean="0"/>
              <a:t>‹N°›</a:t>
            </a:fld>
            <a:endParaRPr lang="fr-FR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38794793-4291-44D0-B509-4D3C6F2FBF3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57F7F4-7E11-461D-9C51-9E4841813EE8}" type="slidenum">
              <a:rPr lang="fr-FR" smtClean="0"/>
              <a:t>‹N°›</a:t>
            </a:fld>
            <a:endParaRPr lang="fr-FR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2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995FDB7E-38D0-4A0D-ABAA-07250023A20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57F7F4-7E11-461D-9C51-9E4841813EE8}" type="slidenum">
              <a:rPr lang="fr-FR" smtClean="0"/>
              <a:t>‹N°›</a:t>
            </a:fld>
            <a:endParaRPr lang="fr-FR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>
            <a:spLocks noGrp="1"/>
          </p:cNvSpPr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7"/>
          <p:cNvSpPr txBox="1">
            <a:spLocks noGrp="1"/>
          </p:cNvSpPr>
          <p:nvPr>
            <p:ph type="body" idx="1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marL="914400" lvl="1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marL="1371600" lvl="2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marL="1828800" lvl="3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marL="2286000" lvl="4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marL="2743200" lvl="5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marL="3200400" lvl="6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marL="3657600" lvl="7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marL="4114800" lvl="8" indent="-3302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22D25747-7A1A-43BF-A0DF-163CC464720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57F7F4-7E11-461D-9C51-9E4841813EE8}" type="slidenum">
              <a:rPr lang="fr-FR" smtClean="0"/>
              <a:t>‹N°›</a:t>
            </a:fld>
            <a:endParaRPr lang="fr-FR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3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13"/>
          <p:cNvSpPr txBox="1">
            <a:spLocks noGrp="1"/>
          </p:cNvSpPr>
          <p:nvPr>
            <p:ph type="body" idx="1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162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marL="914400" lvl="1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marL="1371600" lvl="2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marL="1828800" lvl="3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marL="2286000" lvl="4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marL="2743200" lvl="5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marL="3200400" lvl="6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marL="3657600" lvl="7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marL="4114800" lvl="8" indent="-301625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83C1E797-BE7B-4D12-946A-C72AC75F452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57F7F4-7E11-461D-9C51-9E4841813EE8}" type="slidenum">
              <a:rPr lang="fr-FR" smtClean="0"/>
              <a:t>‹N°›</a:t>
            </a:fld>
            <a:endParaRPr lang="fr-FR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2">
  <p:cSld name="CAPTION_ONLY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1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0" name="Google Shape;140;p31"/>
          <p:cNvSpPr txBox="1">
            <a:spLocks noGrp="1"/>
          </p:cNvSpPr>
          <p:nvPr>
            <p:ph type="subTitle" idx="1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D405FD49-40E2-4960-8D4A-3A920FB205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57F7F4-7E11-461D-9C51-9E4841813EE8}" type="slidenum">
              <a:rPr lang="fr-FR" smtClean="0"/>
              <a:t>‹N°›</a:t>
            </a:fld>
            <a:endParaRPr lang="fr-FR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1D3A04C0-2A19-4C7A-A1DB-6F71E555B3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774900" y="4753816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57F7F4-7E11-461D-9C51-9E4841813EE8}" type="slidenum">
              <a:rPr lang="fr-FR" smtClean="0"/>
              <a:t>‹N°›</a:t>
            </a:fld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5706EFF7-ABFD-42D9-8824-6E853514A607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-181534" y="4522613"/>
            <a:ext cx="3039488" cy="667205"/>
          </a:xfrm>
          <a:prstGeom prst="rect">
            <a:avLst/>
          </a:prstGeom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3" r:id="rId4"/>
    <p:sldLayoutId id="2147483659" r:id="rId5"/>
    <p:sldLayoutId id="2147483677" r:id="rId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8"/>
          <p:cNvSpPr txBox="1">
            <a:spLocks noGrp="1"/>
          </p:cNvSpPr>
          <p:nvPr>
            <p:ph type="ctrTitle"/>
          </p:nvPr>
        </p:nvSpPr>
        <p:spPr>
          <a:xfrm>
            <a:off x="2175900" y="1192175"/>
            <a:ext cx="4792200" cy="644700"/>
          </a:xfrm>
          <a:prstGeom prst="rect">
            <a:avLst/>
          </a:prstGeom>
          <a:effectLst>
            <a:outerShdw blurRad="142875" dist="19050" dir="87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TRACKER</a:t>
            </a:r>
            <a:endParaRPr dirty="0"/>
          </a:p>
        </p:txBody>
      </p:sp>
      <p:sp>
        <p:nvSpPr>
          <p:cNvPr id="163" name="Google Shape;163;p38"/>
          <p:cNvSpPr txBox="1">
            <a:spLocks noGrp="1"/>
          </p:cNvSpPr>
          <p:nvPr>
            <p:ph type="subTitle" idx="1"/>
          </p:nvPr>
        </p:nvSpPr>
        <p:spPr>
          <a:xfrm>
            <a:off x="2022225" y="2822864"/>
            <a:ext cx="5099550" cy="1253113"/>
          </a:xfrm>
          <a:prstGeom prst="rect">
            <a:avLst/>
          </a:prstGeom>
          <a:ln>
            <a:solidFill>
              <a:schemeClr val="tx2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HAMAIDI Guillaume</a:t>
            </a:r>
            <a:br>
              <a:rPr lang="en" dirty="0"/>
            </a:br>
            <a:r>
              <a:rPr lang="en" dirty="0"/>
              <a:t>BILLY Clément</a:t>
            </a:r>
            <a:br>
              <a:rPr lang="en" dirty="0"/>
            </a:br>
            <a:r>
              <a:rPr lang="en" dirty="0"/>
              <a:t>DENDIEVEL Nicolas</a:t>
            </a:r>
            <a:br>
              <a:rPr lang="en" dirty="0"/>
            </a:br>
            <a:r>
              <a:rPr lang="en" dirty="0"/>
              <a:t>FANTHOU Baptiste</a:t>
            </a:r>
            <a:br>
              <a:rPr lang="en" dirty="0"/>
            </a:br>
            <a:r>
              <a:rPr lang="en" dirty="0"/>
              <a:t>GUILBERT-HATTERMANN Théo</a:t>
            </a:r>
            <a:endParaRPr dirty="0"/>
          </a:p>
        </p:txBody>
      </p:sp>
      <p:sp>
        <p:nvSpPr>
          <p:cNvPr id="164" name="Google Shape;164;p38"/>
          <p:cNvSpPr txBox="1">
            <a:spLocks noGrp="1"/>
          </p:cNvSpPr>
          <p:nvPr>
            <p:ph type="ctrTitle"/>
          </p:nvPr>
        </p:nvSpPr>
        <p:spPr>
          <a:xfrm>
            <a:off x="2249493" y="1507381"/>
            <a:ext cx="4645014" cy="1050648"/>
          </a:xfrm>
          <a:prstGeom prst="rect">
            <a:avLst/>
          </a:prstGeom>
          <a:effectLst>
            <a:outerShdw blurRad="100013" dist="19050" dir="84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dirty="0">
                <a:latin typeface="Montserrat ExtraLight"/>
                <a:ea typeface="Montserrat ExtraLight"/>
                <a:cs typeface="Montserrat ExtraLight"/>
                <a:sym typeface="Montserrat ExtraLight"/>
              </a:rPr>
              <a:t>Application mobile avec modèle IA sur une montre connectée</a:t>
            </a:r>
            <a:endParaRPr sz="2200" b="0" dirty="0"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cxnSp>
        <p:nvCxnSpPr>
          <p:cNvPr id="165" name="Google Shape;165;p38"/>
          <p:cNvCxnSpPr/>
          <p:nvPr/>
        </p:nvCxnSpPr>
        <p:spPr>
          <a:xfrm>
            <a:off x="3190500" y="1772216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61247169-7778-4757-864E-B40A7979E6F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6774900" y="4753816"/>
            <a:ext cx="2057400" cy="274637"/>
          </a:xfrm>
        </p:spPr>
        <p:txBody>
          <a:bodyPr/>
          <a:lstStyle/>
          <a:p>
            <a:fld id="{9957F7F4-7E11-461D-9C51-9E4841813EE8}" type="slidenum">
              <a:rPr lang="fr-FR" smtClean="0"/>
              <a:pPr/>
              <a:t>1</a:t>
            </a:fld>
            <a:endParaRPr lang="fr-FR" dirty="0"/>
          </a:p>
        </p:txBody>
      </p:sp>
      <p:sp>
        <p:nvSpPr>
          <p:cNvPr id="8" name="Google Shape;164;p38">
            <a:extLst>
              <a:ext uri="{FF2B5EF4-FFF2-40B4-BE49-F238E27FC236}">
                <a16:creationId xmlns:a16="http://schemas.microsoft.com/office/drawing/2014/main" id="{34CD8DED-87F4-469E-B6AD-820D7B639A62}"/>
              </a:ext>
            </a:extLst>
          </p:cNvPr>
          <p:cNvSpPr txBox="1">
            <a:spLocks/>
          </p:cNvSpPr>
          <p:nvPr/>
        </p:nvSpPr>
        <p:spPr>
          <a:xfrm>
            <a:off x="2249493" y="3815488"/>
            <a:ext cx="4645014" cy="1050648"/>
          </a:xfrm>
          <a:prstGeom prst="rect">
            <a:avLst/>
          </a:prstGeom>
          <a:noFill/>
          <a:ln>
            <a:noFill/>
          </a:ln>
          <a:effectLst>
            <a:outerShdw blurRad="100013" dist="19050" dir="84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 ExtraBold"/>
              <a:buNone/>
              <a:defRPr sz="3600" b="1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fr-FR" sz="1800" b="0" dirty="0">
                <a:latin typeface="Montserrat ExtraLight"/>
                <a:ea typeface="Montserrat ExtraLight"/>
                <a:cs typeface="Montserrat ExtraLight"/>
                <a:sym typeface="Montserrat ExtraLight"/>
              </a:rPr>
              <a:t>Tuteur : Laurent OYHENART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1" name="Google Shape;2141;p66"/>
          <p:cNvSpPr txBox="1">
            <a:spLocks noGrp="1"/>
          </p:cNvSpPr>
          <p:nvPr>
            <p:ph type="title"/>
          </p:nvPr>
        </p:nvSpPr>
        <p:spPr>
          <a:xfrm>
            <a:off x="938499" y="445025"/>
            <a:ext cx="7218529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PAGE “ENTRAINEMENTS”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44" name="Google Shape;2144;p66"/>
          <p:cNvSpPr>
            <a:spLocks noChangeAspect="1"/>
          </p:cNvSpPr>
          <p:nvPr/>
        </p:nvSpPr>
        <p:spPr>
          <a:xfrm>
            <a:off x="6117529" y="817322"/>
            <a:ext cx="2039499" cy="4043691"/>
          </a:xfrm>
          <a:custGeom>
            <a:avLst/>
            <a:gdLst/>
            <a:ahLst/>
            <a:cxnLst/>
            <a:rect l="l" t="t" r="r" b="b"/>
            <a:pathLst>
              <a:path w="43370" h="85981" extrusionOk="0">
                <a:moveTo>
                  <a:pt x="25827" y="3794"/>
                </a:moveTo>
                <a:lnTo>
                  <a:pt x="25827" y="4045"/>
                </a:lnTo>
                <a:lnTo>
                  <a:pt x="25845" y="4047"/>
                </a:lnTo>
                <a:cubicBezTo>
                  <a:pt x="25856" y="4066"/>
                  <a:pt x="25857" y="4090"/>
                  <a:pt x="25850" y="4111"/>
                </a:cubicBezTo>
                <a:lnTo>
                  <a:pt x="17205" y="4129"/>
                </a:lnTo>
                <a:lnTo>
                  <a:pt x="17193" y="4382"/>
                </a:lnTo>
                <a:lnTo>
                  <a:pt x="17156" y="4111"/>
                </a:lnTo>
                <a:cubicBezTo>
                  <a:pt x="17147" y="4092"/>
                  <a:pt x="17148" y="4068"/>
                  <a:pt x="17159" y="4048"/>
                </a:cubicBezTo>
                <a:lnTo>
                  <a:pt x="17226" y="4048"/>
                </a:lnTo>
                <a:lnTo>
                  <a:pt x="25807" y="4047"/>
                </a:lnTo>
                <a:lnTo>
                  <a:pt x="25827" y="3794"/>
                </a:lnTo>
                <a:close/>
                <a:moveTo>
                  <a:pt x="17178" y="3543"/>
                </a:moveTo>
                <a:cubicBezTo>
                  <a:pt x="16876" y="3543"/>
                  <a:pt x="16647" y="3775"/>
                  <a:pt x="16647" y="4083"/>
                </a:cubicBezTo>
                <a:cubicBezTo>
                  <a:pt x="16647" y="4395"/>
                  <a:pt x="16881" y="4631"/>
                  <a:pt x="17223" y="4631"/>
                </a:cubicBezTo>
                <a:lnTo>
                  <a:pt x="17227" y="4631"/>
                </a:lnTo>
                <a:lnTo>
                  <a:pt x="25757" y="4630"/>
                </a:lnTo>
                <a:cubicBezTo>
                  <a:pt x="25765" y="4631"/>
                  <a:pt x="25805" y="4633"/>
                  <a:pt x="25812" y="4633"/>
                </a:cubicBezTo>
                <a:cubicBezTo>
                  <a:pt x="26122" y="4633"/>
                  <a:pt x="26357" y="4397"/>
                  <a:pt x="26357" y="4083"/>
                </a:cubicBezTo>
                <a:cubicBezTo>
                  <a:pt x="26357" y="3775"/>
                  <a:pt x="26129" y="3543"/>
                  <a:pt x="25827" y="3543"/>
                </a:cubicBezTo>
                <a:lnTo>
                  <a:pt x="17256" y="3549"/>
                </a:lnTo>
                <a:cubicBezTo>
                  <a:pt x="17245" y="3547"/>
                  <a:pt x="17187" y="3543"/>
                  <a:pt x="17178" y="3543"/>
                </a:cubicBezTo>
                <a:close/>
                <a:moveTo>
                  <a:pt x="41722" y="7196"/>
                </a:moveTo>
                <a:lnTo>
                  <a:pt x="41722" y="78527"/>
                </a:lnTo>
                <a:lnTo>
                  <a:pt x="1739" y="78527"/>
                </a:lnTo>
                <a:lnTo>
                  <a:pt x="1739" y="7196"/>
                </a:lnTo>
                <a:close/>
                <a:moveTo>
                  <a:pt x="1488" y="6694"/>
                </a:moveTo>
                <a:cubicBezTo>
                  <a:pt x="1349" y="6694"/>
                  <a:pt x="1237" y="6806"/>
                  <a:pt x="1237" y="6945"/>
                </a:cubicBezTo>
                <a:lnTo>
                  <a:pt x="1237" y="78778"/>
                </a:lnTo>
                <a:cubicBezTo>
                  <a:pt x="1237" y="78917"/>
                  <a:pt x="1349" y="79029"/>
                  <a:pt x="1488" y="79029"/>
                </a:cubicBezTo>
                <a:lnTo>
                  <a:pt x="41972" y="79029"/>
                </a:lnTo>
                <a:cubicBezTo>
                  <a:pt x="42111" y="79029"/>
                  <a:pt x="42223" y="78917"/>
                  <a:pt x="42223" y="78778"/>
                </a:cubicBezTo>
                <a:lnTo>
                  <a:pt x="42223" y="6945"/>
                </a:lnTo>
                <a:cubicBezTo>
                  <a:pt x="42223" y="6806"/>
                  <a:pt x="42111" y="6694"/>
                  <a:pt x="41972" y="6694"/>
                </a:cubicBezTo>
                <a:close/>
                <a:moveTo>
                  <a:pt x="7894" y="81457"/>
                </a:moveTo>
                <a:cubicBezTo>
                  <a:pt x="7754" y="81457"/>
                  <a:pt x="7642" y="81569"/>
                  <a:pt x="7642" y="81708"/>
                </a:cubicBezTo>
                <a:lnTo>
                  <a:pt x="7642" y="81926"/>
                </a:lnTo>
                <a:cubicBezTo>
                  <a:pt x="7642" y="82065"/>
                  <a:pt x="7754" y="82177"/>
                  <a:pt x="7894" y="82177"/>
                </a:cubicBezTo>
                <a:lnTo>
                  <a:pt x="9495" y="82177"/>
                </a:lnTo>
                <a:cubicBezTo>
                  <a:pt x="9625" y="82177"/>
                  <a:pt x="9734" y="82077"/>
                  <a:pt x="9744" y="81947"/>
                </a:cubicBezTo>
                <a:lnTo>
                  <a:pt x="9764" y="81729"/>
                </a:lnTo>
                <a:cubicBezTo>
                  <a:pt x="9776" y="81582"/>
                  <a:pt x="9660" y="81457"/>
                  <a:pt x="9512" y="81457"/>
                </a:cubicBezTo>
                <a:close/>
                <a:moveTo>
                  <a:pt x="22144" y="81995"/>
                </a:moveTo>
                <a:lnTo>
                  <a:pt x="22144" y="82911"/>
                </a:lnTo>
                <a:lnTo>
                  <a:pt x="21208" y="82911"/>
                </a:lnTo>
                <a:lnTo>
                  <a:pt x="21208" y="81995"/>
                </a:lnTo>
                <a:close/>
                <a:moveTo>
                  <a:pt x="33797" y="83129"/>
                </a:moveTo>
                <a:cubicBezTo>
                  <a:pt x="33798" y="83130"/>
                  <a:pt x="33798" y="83130"/>
                  <a:pt x="33798" y="83131"/>
                </a:cubicBezTo>
                <a:lnTo>
                  <a:pt x="33797" y="83129"/>
                </a:lnTo>
                <a:close/>
                <a:moveTo>
                  <a:pt x="21046" y="81493"/>
                </a:moveTo>
                <a:cubicBezTo>
                  <a:pt x="20857" y="81493"/>
                  <a:pt x="20705" y="81646"/>
                  <a:pt x="20706" y="81835"/>
                </a:cubicBezTo>
                <a:lnTo>
                  <a:pt x="20706" y="83091"/>
                </a:lnTo>
                <a:cubicBezTo>
                  <a:pt x="20706" y="83268"/>
                  <a:pt x="20860" y="83413"/>
                  <a:pt x="21048" y="83413"/>
                </a:cubicBezTo>
                <a:lnTo>
                  <a:pt x="22304" y="83413"/>
                </a:lnTo>
                <a:lnTo>
                  <a:pt x="22304" y="83415"/>
                </a:lnTo>
                <a:cubicBezTo>
                  <a:pt x="22492" y="83415"/>
                  <a:pt x="22645" y="83268"/>
                  <a:pt x="22646" y="83091"/>
                </a:cubicBezTo>
                <a:lnTo>
                  <a:pt x="22646" y="81835"/>
                </a:lnTo>
                <a:cubicBezTo>
                  <a:pt x="22646" y="81647"/>
                  <a:pt x="22500" y="81493"/>
                  <a:pt x="22322" y="81493"/>
                </a:cubicBezTo>
                <a:lnTo>
                  <a:pt x="21048" y="81493"/>
                </a:lnTo>
                <a:cubicBezTo>
                  <a:pt x="21047" y="81493"/>
                  <a:pt x="21047" y="81493"/>
                  <a:pt x="21046" y="81493"/>
                </a:cubicBezTo>
                <a:close/>
                <a:moveTo>
                  <a:pt x="33684" y="81407"/>
                </a:moveTo>
                <a:cubicBezTo>
                  <a:pt x="33624" y="81407"/>
                  <a:pt x="33563" y="81420"/>
                  <a:pt x="33508" y="81446"/>
                </a:cubicBezTo>
                <a:cubicBezTo>
                  <a:pt x="33483" y="81458"/>
                  <a:pt x="33460" y="81476"/>
                  <a:pt x="33441" y="81496"/>
                </a:cubicBezTo>
                <a:lnTo>
                  <a:pt x="32861" y="82093"/>
                </a:lnTo>
                <a:cubicBezTo>
                  <a:pt x="32755" y="82198"/>
                  <a:pt x="32695" y="82342"/>
                  <a:pt x="32696" y="82490"/>
                </a:cubicBezTo>
                <a:cubicBezTo>
                  <a:pt x="32696" y="82668"/>
                  <a:pt x="32777" y="82796"/>
                  <a:pt x="32861" y="82904"/>
                </a:cubicBezTo>
                <a:lnTo>
                  <a:pt x="33442" y="83485"/>
                </a:lnTo>
                <a:cubicBezTo>
                  <a:pt x="33505" y="83551"/>
                  <a:pt x="33593" y="83587"/>
                  <a:pt x="33683" y="83587"/>
                </a:cubicBezTo>
                <a:lnTo>
                  <a:pt x="33683" y="83587"/>
                </a:lnTo>
                <a:cubicBezTo>
                  <a:pt x="33987" y="83585"/>
                  <a:pt x="34139" y="83219"/>
                  <a:pt x="33924" y="83004"/>
                </a:cubicBezTo>
                <a:lnTo>
                  <a:pt x="33411" y="82490"/>
                </a:lnTo>
                <a:lnTo>
                  <a:pt x="33925" y="81975"/>
                </a:lnTo>
                <a:cubicBezTo>
                  <a:pt x="34060" y="81842"/>
                  <a:pt x="34060" y="81626"/>
                  <a:pt x="33925" y="81493"/>
                </a:cubicBezTo>
                <a:cubicBezTo>
                  <a:pt x="33906" y="81475"/>
                  <a:pt x="33883" y="81458"/>
                  <a:pt x="33859" y="81446"/>
                </a:cubicBezTo>
                <a:cubicBezTo>
                  <a:pt x="33804" y="81420"/>
                  <a:pt x="33744" y="81407"/>
                  <a:pt x="33684" y="81407"/>
                </a:cubicBezTo>
                <a:close/>
                <a:moveTo>
                  <a:pt x="33683" y="83587"/>
                </a:moveTo>
                <a:cubicBezTo>
                  <a:pt x="33683" y="83587"/>
                  <a:pt x="33683" y="83587"/>
                  <a:pt x="33683" y="83587"/>
                </a:cubicBezTo>
                <a:lnTo>
                  <a:pt x="33684" y="83587"/>
                </a:lnTo>
                <a:cubicBezTo>
                  <a:pt x="33684" y="83587"/>
                  <a:pt x="33684" y="83587"/>
                  <a:pt x="33683" y="83587"/>
                </a:cubicBezTo>
                <a:close/>
                <a:moveTo>
                  <a:pt x="36715" y="501"/>
                </a:moveTo>
                <a:cubicBezTo>
                  <a:pt x="40106" y="501"/>
                  <a:pt x="42867" y="3262"/>
                  <a:pt x="42867" y="6654"/>
                </a:cubicBezTo>
                <a:lnTo>
                  <a:pt x="42867" y="79324"/>
                </a:lnTo>
                <a:cubicBezTo>
                  <a:pt x="42867" y="82717"/>
                  <a:pt x="40106" y="85476"/>
                  <a:pt x="36715" y="85476"/>
                </a:cubicBezTo>
                <a:lnTo>
                  <a:pt x="6656" y="85476"/>
                </a:lnTo>
                <a:cubicBezTo>
                  <a:pt x="3262" y="85476"/>
                  <a:pt x="503" y="82717"/>
                  <a:pt x="503" y="79324"/>
                </a:cubicBezTo>
                <a:lnTo>
                  <a:pt x="503" y="6654"/>
                </a:lnTo>
                <a:cubicBezTo>
                  <a:pt x="503" y="3262"/>
                  <a:pt x="3262" y="501"/>
                  <a:pt x="6656" y="501"/>
                </a:cubicBezTo>
                <a:close/>
                <a:moveTo>
                  <a:pt x="6656" y="0"/>
                </a:moveTo>
                <a:cubicBezTo>
                  <a:pt x="2986" y="0"/>
                  <a:pt x="1" y="2985"/>
                  <a:pt x="1" y="6655"/>
                </a:cubicBezTo>
                <a:lnTo>
                  <a:pt x="1" y="79324"/>
                </a:lnTo>
                <a:cubicBezTo>
                  <a:pt x="1" y="82995"/>
                  <a:pt x="2986" y="85980"/>
                  <a:pt x="6656" y="85980"/>
                </a:cubicBezTo>
                <a:lnTo>
                  <a:pt x="36715" y="85980"/>
                </a:lnTo>
                <a:cubicBezTo>
                  <a:pt x="40383" y="85980"/>
                  <a:pt x="43370" y="82993"/>
                  <a:pt x="43370" y="79324"/>
                </a:cubicBezTo>
                <a:lnTo>
                  <a:pt x="43370" y="6655"/>
                </a:lnTo>
                <a:cubicBezTo>
                  <a:pt x="43370" y="2985"/>
                  <a:pt x="40384" y="0"/>
                  <a:pt x="3671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147" name="Google Shape;2147;p66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11" name="Google Shape;266;p48">
            <a:extLst>
              <a:ext uri="{FF2B5EF4-FFF2-40B4-BE49-F238E27FC236}">
                <a16:creationId xmlns:a16="http://schemas.microsoft.com/office/drawing/2014/main" id="{165E8836-8F49-4408-8B98-C2EEDBEF1BA9}"/>
              </a:ext>
            </a:extLst>
          </p:cNvPr>
          <p:cNvSpPr txBox="1">
            <a:spLocks/>
          </p:cNvSpPr>
          <p:nvPr/>
        </p:nvSpPr>
        <p:spPr>
          <a:xfrm>
            <a:off x="390226" y="911691"/>
            <a:ext cx="4703267" cy="21601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fr-FR" sz="1050" b="1" dirty="0"/>
              <a:t>Fonctionnalités principales :</a:t>
            </a:r>
          </a:p>
          <a:p>
            <a:pPr marL="58375" indent="0" algn="just">
              <a:buClr>
                <a:srgbClr val="85D5E6"/>
              </a:buClr>
              <a:buSzPts val="1150"/>
              <a:defRPr/>
            </a:pPr>
            <a:r>
              <a:rPr lang="fr-FR" sz="1050" dirty="0">
                <a:solidFill>
                  <a:srgbClr val="FFFFFF"/>
                </a:solidFill>
              </a:rPr>
              <a:t>Enregistrement des séances (envoi des données dans </a:t>
            </a:r>
            <a:r>
              <a:rPr lang="fr-FR" sz="1050" dirty="0" err="1">
                <a:solidFill>
                  <a:srgbClr val="FFFFFF"/>
                </a:solidFill>
              </a:rPr>
              <a:t>Firebase</a:t>
            </a:r>
            <a:r>
              <a:rPr lang="fr-FR" sz="1050" dirty="0">
                <a:solidFill>
                  <a:srgbClr val="FFFFFF"/>
                </a:solidFill>
              </a:rPr>
              <a:t>) :</a:t>
            </a:r>
          </a:p>
          <a:p>
            <a:pPr marL="58375" indent="0" algn="just">
              <a:buClr>
                <a:srgbClr val="85D5E6"/>
              </a:buClr>
              <a:buSzPts val="1150"/>
              <a:defRPr/>
            </a:pPr>
            <a:endParaRPr lang="fr-FR" sz="1050" dirty="0">
              <a:solidFill>
                <a:srgbClr val="FFFFFF"/>
              </a:solidFill>
            </a:endParaRPr>
          </a:p>
          <a:p>
            <a:pPr marL="360000" indent="-301625" algn="just">
              <a:buClr>
                <a:srgbClr val="85D5E6"/>
              </a:buClr>
              <a:buSzPts val="1150"/>
              <a:buFont typeface="Montserrat"/>
              <a:buChar char="●"/>
              <a:defRPr/>
            </a:pPr>
            <a:r>
              <a:rPr lang="fr-FR" sz="1050" dirty="0">
                <a:solidFill>
                  <a:srgbClr val="FFFFFF"/>
                </a:solidFill>
              </a:rPr>
              <a:t>Durée de l’entraînement</a:t>
            </a:r>
          </a:p>
          <a:p>
            <a:pPr marL="360000" indent="-301625" algn="just">
              <a:buClr>
                <a:srgbClr val="85D5E6"/>
              </a:buClr>
              <a:buSzPts val="1150"/>
              <a:buFont typeface="Montserrat"/>
              <a:buChar char="●"/>
              <a:defRPr/>
            </a:pPr>
            <a:r>
              <a:rPr lang="fr-FR" sz="1050" dirty="0">
                <a:solidFill>
                  <a:srgbClr val="FFFFFF"/>
                </a:solidFill>
              </a:rPr>
              <a:t>Nom de l’exercice</a:t>
            </a:r>
          </a:p>
          <a:p>
            <a:pPr marL="360000" indent="-301625" algn="just">
              <a:buClr>
                <a:srgbClr val="85D5E6"/>
              </a:buClr>
              <a:buSzPts val="1150"/>
              <a:buFont typeface="Montserrat"/>
              <a:buChar char="●"/>
              <a:defRPr/>
            </a:pPr>
            <a:r>
              <a:rPr lang="fr-FR" sz="1050" dirty="0">
                <a:solidFill>
                  <a:srgbClr val="FFFFFF"/>
                </a:solidFill>
              </a:rPr>
              <a:t>Poids (kg)</a:t>
            </a:r>
          </a:p>
          <a:p>
            <a:pPr marL="360000" indent="-301625" algn="just">
              <a:buClr>
                <a:srgbClr val="85D5E6"/>
              </a:buClr>
              <a:buSzPts val="1150"/>
              <a:buFont typeface="Montserrat"/>
              <a:buChar char="●"/>
              <a:defRPr/>
            </a:pPr>
            <a:r>
              <a:rPr lang="fr-FR" sz="1050" dirty="0">
                <a:solidFill>
                  <a:srgbClr val="FFFFFF"/>
                </a:solidFill>
              </a:rPr>
              <a:t>Nombre de répétitions et de séries</a:t>
            </a:r>
          </a:p>
          <a:p>
            <a:pPr marL="360000" indent="-301625" algn="just">
              <a:buClr>
                <a:srgbClr val="85D5E6"/>
              </a:buClr>
              <a:buSzPts val="1150"/>
              <a:buFont typeface="Montserrat"/>
              <a:buChar char="●"/>
              <a:defRPr/>
            </a:pPr>
            <a:r>
              <a:rPr lang="fr-FR" sz="1050" dirty="0">
                <a:solidFill>
                  <a:srgbClr val="FFFFFF"/>
                </a:solidFill>
              </a:rPr>
              <a:t>Temps de repos entre les séries</a:t>
            </a:r>
          </a:p>
          <a:p>
            <a:pPr marL="360000" indent="-301625" algn="just">
              <a:buClr>
                <a:srgbClr val="85D5E6"/>
              </a:buClr>
              <a:buSzPts val="1150"/>
              <a:buFont typeface="Montserrat"/>
              <a:buChar char="●"/>
              <a:defRPr/>
            </a:pPr>
            <a:r>
              <a:rPr lang="fr-FR" sz="1050" dirty="0">
                <a:solidFill>
                  <a:srgbClr val="FFFFFF"/>
                </a:solidFill>
              </a:rPr>
              <a:t>Tonnage (kg) = poids * </a:t>
            </a:r>
            <a:r>
              <a:rPr lang="fr-FR" sz="1050" dirty="0" err="1">
                <a:solidFill>
                  <a:srgbClr val="FFFFFF"/>
                </a:solidFill>
              </a:rPr>
              <a:t>nb_reps</a:t>
            </a:r>
            <a:r>
              <a:rPr lang="fr-FR" sz="1050" dirty="0">
                <a:solidFill>
                  <a:srgbClr val="FFFFFF"/>
                </a:solidFill>
              </a:rPr>
              <a:t> * </a:t>
            </a:r>
            <a:r>
              <a:rPr lang="fr-FR" sz="1050" dirty="0" err="1">
                <a:solidFill>
                  <a:srgbClr val="FFFFFF"/>
                </a:solidFill>
              </a:rPr>
              <a:t>nb_series</a:t>
            </a:r>
            <a:endParaRPr lang="fr-FR" sz="1050" dirty="0">
              <a:solidFill>
                <a:srgbClr val="FFFFFF"/>
              </a:solidFill>
            </a:endParaRPr>
          </a:p>
          <a:p>
            <a:pPr marL="344125" indent="-285750" algn="just">
              <a:buClr>
                <a:srgbClr val="85D5E6"/>
              </a:buClr>
              <a:buSzPts val="1150"/>
              <a:buFont typeface="Wingdings" panose="05000000000000000000" pitchFamily="2" charset="2"/>
              <a:buChar char="Ø"/>
              <a:defRPr/>
            </a:pPr>
            <a:endParaRPr lang="fr-FR" sz="1400" dirty="0"/>
          </a:p>
          <a:p>
            <a:pPr marL="0" indent="0">
              <a:spcAft>
                <a:spcPts val="1600"/>
              </a:spcAft>
            </a:pPr>
            <a:endParaRPr lang="fr-FR" sz="1400" dirty="0"/>
          </a:p>
        </p:txBody>
      </p:sp>
      <p:sp>
        <p:nvSpPr>
          <p:cNvPr id="7" name="Espace réservé du numéro de diapositive 1">
            <a:extLst>
              <a:ext uri="{FF2B5EF4-FFF2-40B4-BE49-F238E27FC236}">
                <a16:creationId xmlns:a16="http://schemas.microsoft.com/office/drawing/2014/main" id="{37D21969-77C7-4AF4-900C-D2A4D6D567D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6774900" y="4753816"/>
            <a:ext cx="2057400" cy="274637"/>
          </a:xfrm>
        </p:spPr>
        <p:txBody>
          <a:bodyPr/>
          <a:lstStyle/>
          <a:p>
            <a:fld id="{9957F7F4-7E11-461D-9C51-9E4841813EE8}" type="slidenum">
              <a:rPr lang="fr-FR" smtClean="0"/>
              <a:pPr/>
              <a:t>10</a:t>
            </a:fld>
            <a:endParaRPr lang="fr-FR" dirty="0"/>
          </a:p>
        </p:txBody>
      </p:sp>
      <p:grpSp>
        <p:nvGrpSpPr>
          <p:cNvPr id="4" name="Groupe 3">
            <a:extLst>
              <a:ext uri="{FF2B5EF4-FFF2-40B4-BE49-F238E27FC236}">
                <a16:creationId xmlns:a16="http://schemas.microsoft.com/office/drawing/2014/main" id="{D136D54E-8639-4757-BF57-3206DFDB7610}"/>
              </a:ext>
            </a:extLst>
          </p:cNvPr>
          <p:cNvGrpSpPr/>
          <p:nvPr/>
        </p:nvGrpSpPr>
        <p:grpSpPr>
          <a:xfrm>
            <a:off x="938499" y="2705983"/>
            <a:ext cx="3861987" cy="2408289"/>
            <a:chOff x="866437" y="2591683"/>
            <a:chExt cx="3861987" cy="2408289"/>
          </a:xfrm>
        </p:grpSpPr>
        <p:sp>
          <p:nvSpPr>
            <p:cNvPr id="6" name="ZoneTexte 5">
              <a:extLst>
                <a:ext uri="{FF2B5EF4-FFF2-40B4-BE49-F238E27FC236}">
                  <a16:creationId xmlns:a16="http://schemas.microsoft.com/office/drawing/2014/main" id="{13E9D54E-1C2B-483B-B2FE-19AB1B4AAB26}"/>
                </a:ext>
              </a:extLst>
            </p:cNvPr>
            <p:cNvSpPr txBox="1"/>
            <p:nvPr/>
          </p:nvSpPr>
          <p:spPr>
            <a:xfrm>
              <a:off x="1475836" y="4553696"/>
              <a:ext cx="2643187" cy="4462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150" dirty="0">
                  <a:solidFill>
                    <a:srgbClr val="FFFFFF"/>
                  </a:solidFill>
                  <a:latin typeface="Montserrat"/>
                  <a:sym typeface="Montserrat"/>
                </a:rPr>
                <a:t>Exemple collection « training » dans </a:t>
              </a:r>
              <a:r>
                <a:rPr lang="fr-FR" sz="1150" dirty="0" err="1">
                  <a:solidFill>
                    <a:srgbClr val="FFFFFF"/>
                  </a:solidFill>
                  <a:latin typeface="Montserrat"/>
                  <a:sym typeface="Montserrat"/>
                </a:rPr>
                <a:t>Firebase</a:t>
              </a:r>
              <a:endParaRPr lang="fr-FR" sz="1150" dirty="0">
                <a:solidFill>
                  <a:srgbClr val="FFFFFF"/>
                </a:solidFill>
                <a:latin typeface="Montserrat"/>
                <a:sym typeface="Montserrat"/>
              </a:endParaRPr>
            </a:p>
          </p:txBody>
        </p:sp>
        <p:pic>
          <p:nvPicPr>
            <p:cNvPr id="3" name="Image 2">
              <a:extLst>
                <a:ext uri="{FF2B5EF4-FFF2-40B4-BE49-F238E27FC236}">
                  <a16:creationId xmlns:a16="http://schemas.microsoft.com/office/drawing/2014/main" id="{79DB05BB-876C-4043-97E8-EE95AF778E7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66437" y="2591683"/>
              <a:ext cx="3861987" cy="1938995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</p:grpSp>
      <p:pic>
        <p:nvPicPr>
          <p:cNvPr id="5" name="Image 4">
            <a:extLst>
              <a:ext uri="{FF2B5EF4-FFF2-40B4-BE49-F238E27FC236}">
                <a16:creationId xmlns:a16="http://schemas.microsoft.com/office/drawing/2014/main" id="{8E8B43D1-8989-4954-9FBF-C544E8DC9AEE}"/>
              </a:ext>
            </a:extLst>
          </p:cNvPr>
          <p:cNvPicPr>
            <a:picLocks/>
          </p:cNvPicPr>
          <p:nvPr/>
        </p:nvPicPr>
        <p:blipFill rotWithShape="1">
          <a:blip r:embed="rId4"/>
          <a:srcRect t="5833" b="2237"/>
          <a:stretch/>
        </p:blipFill>
        <p:spPr>
          <a:xfrm>
            <a:off x="6200775" y="1148317"/>
            <a:ext cx="1882521" cy="3368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6855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1" name="Google Shape;2141;p66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PAGE “NUTRITION”</a:t>
            </a:r>
          </a:p>
        </p:txBody>
      </p:sp>
      <p:sp>
        <p:nvSpPr>
          <p:cNvPr id="2144" name="Google Shape;2144;p66"/>
          <p:cNvSpPr>
            <a:spLocks noChangeAspect="1"/>
          </p:cNvSpPr>
          <p:nvPr/>
        </p:nvSpPr>
        <p:spPr>
          <a:xfrm>
            <a:off x="6513189" y="830000"/>
            <a:ext cx="2039499" cy="4043691"/>
          </a:xfrm>
          <a:custGeom>
            <a:avLst/>
            <a:gdLst/>
            <a:ahLst/>
            <a:cxnLst/>
            <a:rect l="l" t="t" r="r" b="b"/>
            <a:pathLst>
              <a:path w="43370" h="85981" extrusionOk="0">
                <a:moveTo>
                  <a:pt x="25827" y="3794"/>
                </a:moveTo>
                <a:lnTo>
                  <a:pt x="25827" y="4045"/>
                </a:lnTo>
                <a:lnTo>
                  <a:pt x="25845" y="4047"/>
                </a:lnTo>
                <a:cubicBezTo>
                  <a:pt x="25856" y="4066"/>
                  <a:pt x="25857" y="4090"/>
                  <a:pt x="25850" y="4111"/>
                </a:cubicBezTo>
                <a:lnTo>
                  <a:pt x="17205" y="4129"/>
                </a:lnTo>
                <a:lnTo>
                  <a:pt x="17193" y="4382"/>
                </a:lnTo>
                <a:lnTo>
                  <a:pt x="17156" y="4111"/>
                </a:lnTo>
                <a:cubicBezTo>
                  <a:pt x="17147" y="4092"/>
                  <a:pt x="17148" y="4068"/>
                  <a:pt x="17159" y="4048"/>
                </a:cubicBezTo>
                <a:lnTo>
                  <a:pt x="17226" y="4048"/>
                </a:lnTo>
                <a:lnTo>
                  <a:pt x="25807" y="4047"/>
                </a:lnTo>
                <a:lnTo>
                  <a:pt x="25827" y="3794"/>
                </a:lnTo>
                <a:close/>
                <a:moveTo>
                  <a:pt x="17178" y="3543"/>
                </a:moveTo>
                <a:cubicBezTo>
                  <a:pt x="16876" y="3543"/>
                  <a:pt x="16647" y="3775"/>
                  <a:pt x="16647" y="4083"/>
                </a:cubicBezTo>
                <a:cubicBezTo>
                  <a:pt x="16647" y="4395"/>
                  <a:pt x="16881" y="4631"/>
                  <a:pt x="17223" y="4631"/>
                </a:cubicBezTo>
                <a:lnTo>
                  <a:pt x="17227" y="4631"/>
                </a:lnTo>
                <a:lnTo>
                  <a:pt x="25757" y="4630"/>
                </a:lnTo>
                <a:cubicBezTo>
                  <a:pt x="25765" y="4631"/>
                  <a:pt x="25805" y="4633"/>
                  <a:pt x="25812" y="4633"/>
                </a:cubicBezTo>
                <a:cubicBezTo>
                  <a:pt x="26122" y="4633"/>
                  <a:pt x="26357" y="4397"/>
                  <a:pt x="26357" y="4083"/>
                </a:cubicBezTo>
                <a:cubicBezTo>
                  <a:pt x="26357" y="3775"/>
                  <a:pt x="26129" y="3543"/>
                  <a:pt x="25827" y="3543"/>
                </a:cubicBezTo>
                <a:lnTo>
                  <a:pt x="17256" y="3549"/>
                </a:lnTo>
                <a:cubicBezTo>
                  <a:pt x="17245" y="3547"/>
                  <a:pt x="17187" y="3543"/>
                  <a:pt x="17178" y="3543"/>
                </a:cubicBezTo>
                <a:close/>
                <a:moveTo>
                  <a:pt x="41722" y="7196"/>
                </a:moveTo>
                <a:lnTo>
                  <a:pt x="41722" y="78527"/>
                </a:lnTo>
                <a:lnTo>
                  <a:pt x="1739" y="78527"/>
                </a:lnTo>
                <a:lnTo>
                  <a:pt x="1739" y="7196"/>
                </a:lnTo>
                <a:close/>
                <a:moveTo>
                  <a:pt x="1488" y="6694"/>
                </a:moveTo>
                <a:cubicBezTo>
                  <a:pt x="1349" y="6694"/>
                  <a:pt x="1237" y="6806"/>
                  <a:pt x="1237" y="6945"/>
                </a:cubicBezTo>
                <a:lnTo>
                  <a:pt x="1237" y="78778"/>
                </a:lnTo>
                <a:cubicBezTo>
                  <a:pt x="1237" y="78917"/>
                  <a:pt x="1349" y="79029"/>
                  <a:pt x="1488" y="79029"/>
                </a:cubicBezTo>
                <a:lnTo>
                  <a:pt x="41972" y="79029"/>
                </a:lnTo>
                <a:cubicBezTo>
                  <a:pt x="42111" y="79029"/>
                  <a:pt x="42223" y="78917"/>
                  <a:pt x="42223" y="78778"/>
                </a:cubicBezTo>
                <a:lnTo>
                  <a:pt x="42223" y="6945"/>
                </a:lnTo>
                <a:cubicBezTo>
                  <a:pt x="42223" y="6806"/>
                  <a:pt x="42111" y="6694"/>
                  <a:pt x="41972" y="6694"/>
                </a:cubicBezTo>
                <a:close/>
                <a:moveTo>
                  <a:pt x="7894" y="81457"/>
                </a:moveTo>
                <a:cubicBezTo>
                  <a:pt x="7754" y="81457"/>
                  <a:pt x="7642" y="81569"/>
                  <a:pt x="7642" y="81708"/>
                </a:cubicBezTo>
                <a:lnTo>
                  <a:pt x="7642" y="81926"/>
                </a:lnTo>
                <a:cubicBezTo>
                  <a:pt x="7642" y="82065"/>
                  <a:pt x="7754" y="82177"/>
                  <a:pt x="7894" y="82177"/>
                </a:cubicBezTo>
                <a:lnTo>
                  <a:pt x="9495" y="82177"/>
                </a:lnTo>
                <a:cubicBezTo>
                  <a:pt x="9625" y="82177"/>
                  <a:pt x="9734" y="82077"/>
                  <a:pt x="9744" y="81947"/>
                </a:cubicBezTo>
                <a:lnTo>
                  <a:pt x="9764" y="81729"/>
                </a:lnTo>
                <a:cubicBezTo>
                  <a:pt x="9776" y="81582"/>
                  <a:pt x="9660" y="81457"/>
                  <a:pt x="9512" y="81457"/>
                </a:cubicBezTo>
                <a:close/>
                <a:moveTo>
                  <a:pt x="22144" y="81995"/>
                </a:moveTo>
                <a:lnTo>
                  <a:pt x="22144" y="82911"/>
                </a:lnTo>
                <a:lnTo>
                  <a:pt x="21208" y="82911"/>
                </a:lnTo>
                <a:lnTo>
                  <a:pt x="21208" y="81995"/>
                </a:lnTo>
                <a:close/>
                <a:moveTo>
                  <a:pt x="33797" y="83129"/>
                </a:moveTo>
                <a:cubicBezTo>
                  <a:pt x="33798" y="83130"/>
                  <a:pt x="33798" y="83130"/>
                  <a:pt x="33798" y="83131"/>
                </a:cubicBezTo>
                <a:lnTo>
                  <a:pt x="33797" y="83129"/>
                </a:lnTo>
                <a:close/>
                <a:moveTo>
                  <a:pt x="21046" y="81493"/>
                </a:moveTo>
                <a:cubicBezTo>
                  <a:pt x="20857" y="81493"/>
                  <a:pt x="20705" y="81646"/>
                  <a:pt x="20706" y="81835"/>
                </a:cubicBezTo>
                <a:lnTo>
                  <a:pt x="20706" y="83091"/>
                </a:lnTo>
                <a:cubicBezTo>
                  <a:pt x="20706" y="83268"/>
                  <a:pt x="20860" y="83413"/>
                  <a:pt x="21048" y="83413"/>
                </a:cubicBezTo>
                <a:lnTo>
                  <a:pt x="22304" y="83413"/>
                </a:lnTo>
                <a:lnTo>
                  <a:pt x="22304" y="83415"/>
                </a:lnTo>
                <a:cubicBezTo>
                  <a:pt x="22492" y="83415"/>
                  <a:pt x="22645" y="83268"/>
                  <a:pt x="22646" y="83091"/>
                </a:cubicBezTo>
                <a:lnTo>
                  <a:pt x="22646" y="81835"/>
                </a:lnTo>
                <a:cubicBezTo>
                  <a:pt x="22646" y="81647"/>
                  <a:pt x="22500" y="81493"/>
                  <a:pt x="22322" y="81493"/>
                </a:cubicBezTo>
                <a:lnTo>
                  <a:pt x="21048" y="81493"/>
                </a:lnTo>
                <a:cubicBezTo>
                  <a:pt x="21047" y="81493"/>
                  <a:pt x="21047" y="81493"/>
                  <a:pt x="21046" y="81493"/>
                </a:cubicBezTo>
                <a:close/>
                <a:moveTo>
                  <a:pt x="33684" y="81407"/>
                </a:moveTo>
                <a:cubicBezTo>
                  <a:pt x="33624" y="81407"/>
                  <a:pt x="33563" y="81420"/>
                  <a:pt x="33508" y="81446"/>
                </a:cubicBezTo>
                <a:cubicBezTo>
                  <a:pt x="33483" y="81458"/>
                  <a:pt x="33460" y="81476"/>
                  <a:pt x="33441" y="81496"/>
                </a:cubicBezTo>
                <a:lnTo>
                  <a:pt x="32861" y="82093"/>
                </a:lnTo>
                <a:cubicBezTo>
                  <a:pt x="32755" y="82198"/>
                  <a:pt x="32695" y="82342"/>
                  <a:pt x="32696" y="82490"/>
                </a:cubicBezTo>
                <a:cubicBezTo>
                  <a:pt x="32696" y="82668"/>
                  <a:pt x="32777" y="82796"/>
                  <a:pt x="32861" y="82904"/>
                </a:cubicBezTo>
                <a:lnTo>
                  <a:pt x="33442" y="83485"/>
                </a:lnTo>
                <a:cubicBezTo>
                  <a:pt x="33505" y="83551"/>
                  <a:pt x="33593" y="83587"/>
                  <a:pt x="33683" y="83587"/>
                </a:cubicBezTo>
                <a:lnTo>
                  <a:pt x="33683" y="83587"/>
                </a:lnTo>
                <a:cubicBezTo>
                  <a:pt x="33987" y="83585"/>
                  <a:pt x="34139" y="83219"/>
                  <a:pt x="33924" y="83004"/>
                </a:cubicBezTo>
                <a:lnTo>
                  <a:pt x="33411" y="82490"/>
                </a:lnTo>
                <a:lnTo>
                  <a:pt x="33925" y="81975"/>
                </a:lnTo>
                <a:cubicBezTo>
                  <a:pt x="34060" y="81842"/>
                  <a:pt x="34060" y="81626"/>
                  <a:pt x="33925" y="81493"/>
                </a:cubicBezTo>
                <a:cubicBezTo>
                  <a:pt x="33906" y="81475"/>
                  <a:pt x="33883" y="81458"/>
                  <a:pt x="33859" y="81446"/>
                </a:cubicBezTo>
                <a:cubicBezTo>
                  <a:pt x="33804" y="81420"/>
                  <a:pt x="33744" y="81407"/>
                  <a:pt x="33684" y="81407"/>
                </a:cubicBezTo>
                <a:close/>
                <a:moveTo>
                  <a:pt x="33683" y="83587"/>
                </a:moveTo>
                <a:cubicBezTo>
                  <a:pt x="33683" y="83587"/>
                  <a:pt x="33683" y="83587"/>
                  <a:pt x="33683" y="83587"/>
                </a:cubicBezTo>
                <a:lnTo>
                  <a:pt x="33684" y="83587"/>
                </a:lnTo>
                <a:cubicBezTo>
                  <a:pt x="33684" y="83587"/>
                  <a:pt x="33684" y="83587"/>
                  <a:pt x="33683" y="83587"/>
                </a:cubicBezTo>
                <a:close/>
                <a:moveTo>
                  <a:pt x="36715" y="501"/>
                </a:moveTo>
                <a:cubicBezTo>
                  <a:pt x="40106" y="501"/>
                  <a:pt x="42867" y="3262"/>
                  <a:pt x="42867" y="6654"/>
                </a:cubicBezTo>
                <a:lnTo>
                  <a:pt x="42867" y="79324"/>
                </a:lnTo>
                <a:cubicBezTo>
                  <a:pt x="42867" y="82717"/>
                  <a:pt x="40106" y="85476"/>
                  <a:pt x="36715" y="85476"/>
                </a:cubicBezTo>
                <a:lnTo>
                  <a:pt x="6656" y="85476"/>
                </a:lnTo>
                <a:cubicBezTo>
                  <a:pt x="3262" y="85476"/>
                  <a:pt x="503" y="82717"/>
                  <a:pt x="503" y="79324"/>
                </a:cubicBezTo>
                <a:lnTo>
                  <a:pt x="503" y="6654"/>
                </a:lnTo>
                <a:cubicBezTo>
                  <a:pt x="503" y="3262"/>
                  <a:pt x="3262" y="501"/>
                  <a:pt x="6656" y="501"/>
                </a:cubicBezTo>
                <a:close/>
                <a:moveTo>
                  <a:pt x="6656" y="0"/>
                </a:moveTo>
                <a:cubicBezTo>
                  <a:pt x="2986" y="0"/>
                  <a:pt x="1" y="2985"/>
                  <a:pt x="1" y="6655"/>
                </a:cubicBezTo>
                <a:lnTo>
                  <a:pt x="1" y="79324"/>
                </a:lnTo>
                <a:cubicBezTo>
                  <a:pt x="1" y="82995"/>
                  <a:pt x="2986" y="85980"/>
                  <a:pt x="6656" y="85980"/>
                </a:cubicBezTo>
                <a:lnTo>
                  <a:pt x="36715" y="85980"/>
                </a:lnTo>
                <a:cubicBezTo>
                  <a:pt x="40383" y="85980"/>
                  <a:pt x="43370" y="82993"/>
                  <a:pt x="43370" y="79324"/>
                </a:cubicBezTo>
                <a:lnTo>
                  <a:pt x="43370" y="6655"/>
                </a:lnTo>
                <a:cubicBezTo>
                  <a:pt x="43370" y="2985"/>
                  <a:pt x="40384" y="0"/>
                  <a:pt x="3671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147" name="Google Shape;2147;p66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11" name="Google Shape;266;p48">
            <a:extLst>
              <a:ext uri="{FF2B5EF4-FFF2-40B4-BE49-F238E27FC236}">
                <a16:creationId xmlns:a16="http://schemas.microsoft.com/office/drawing/2014/main" id="{165E8836-8F49-4408-8B98-C2EEDBEF1BA9}"/>
              </a:ext>
            </a:extLst>
          </p:cNvPr>
          <p:cNvSpPr txBox="1">
            <a:spLocks/>
          </p:cNvSpPr>
          <p:nvPr/>
        </p:nvSpPr>
        <p:spPr>
          <a:xfrm>
            <a:off x="483211" y="1386425"/>
            <a:ext cx="4538731" cy="1185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fr-FR" sz="1200" b="1" dirty="0"/>
              <a:t>Fonctionnalités principales :</a:t>
            </a:r>
          </a:p>
          <a:p>
            <a:pPr marL="360000" indent="-301625" algn="just">
              <a:buClr>
                <a:srgbClr val="85D5E6"/>
              </a:buClr>
              <a:buSzPts val="1150"/>
              <a:buFont typeface="Montserrat"/>
              <a:buChar char="●"/>
              <a:defRPr/>
            </a:pPr>
            <a:r>
              <a:rPr lang="fr-FR" sz="1150" dirty="0">
                <a:solidFill>
                  <a:srgbClr val="FFFFFF"/>
                </a:solidFill>
              </a:rPr>
              <a:t>Enregistrement des aliments consommés dans la journée </a:t>
            </a:r>
            <a:r>
              <a:rPr lang="fr-FR" sz="1150" dirty="0">
                <a:solidFill>
                  <a:srgbClr val="FFFFFF"/>
                </a:solidFill>
                <a:sym typeface="Wingdings" panose="05000000000000000000" pitchFamily="2" charset="2"/>
              </a:rPr>
              <a:t> protéines, lipides, glucides, calories</a:t>
            </a:r>
          </a:p>
          <a:p>
            <a:pPr marL="360000" indent="-301625" algn="just">
              <a:buClr>
                <a:srgbClr val="85D5E6"/>
              </a:buClr>
              <a:buSzPts val="1150"/>
              <a:buFont typeface="Montserrat"/>
              <a:buChar char="●"/>
              <a:defRPr/>
            </a:pPr>
            <a:r>
              <a:rPr lang="fr-FR" sz="1150" dirty="0">
                <a:solidFill>
                  <a:srgbClr val="FFFFFF"/>
                </a:solidFill>
                <a:sym typeface="Wingdings" panose="05000000000000000000" pitchFamily="2" charset="2"/>
              </a:rPr>
              <a:t>Envoi des données dans la base de données </a:t>
            </a:r>
            <a:r>
              <a:rPr lang="fr-FR" sz="1150" dirty="0" err="1">
                <a:solidFill>
                  <a:srgbClr val="FFFFFF"/>
                </a:solidFill>
                <a:sym typeface="Wingdings" panose="05000000000000000000" pitchFamily="2" charset="2"/>
              </a:rPr>
              <a:t>Firebase</a:t>
            </a:r>
            <a:endParaRPr lang="fr-FR" dirty="0"/>
          </a:p>
          <a:p>
            <a:pPr marL="0" indent="0">
              <a:spcAft>
                <a:spcPts val="1600"/>
              </a:spcAft>
            </a:pPr>
            <a:endParaRPr lang="fr-FR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71A5AAE5-F62D-40FD-8CB4-915F0BC48128}"/>
              </a:ext>
            </a:extLst>
          </p:cNvPr>
          <p:cNvSpPr txBox="1"/>
          <p:nvPr/>
        </p:nvSpPr>
        <p:spPr>
          <a:xfrm>
            <a:off x="1802785" y="4243102"/>
            <a:ext cx="2643187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50" dirty="0">
                <a:solidFill>
                  <a:srgbClr val="FFFFFF"/>
                </a:solidFill>
                <a:latin typeface="Montserrat"/>
                <a:sym typeface="Montserrat"/>
              </a:rPr>
              <a:t>Exemple collection « nutrition » dans </a:t>
            </a:r>
            <a:r>
              <a:rPr lang="fr-FR" sz="1150" dirty="0" err="1">
                <a:solidFill>
                  <a:srgbClr val="FFFFFF"/>
                </a:solidFill>
                <a:latin typeface="Montserrat"/>
                <a:sym typeface="Montserrat"/>
              </a:rPr>
              <a:t>Firebase</a:t>
            </a:r>
            <a:endParaRPr lang="fr-FR" sz="1150" dirty="0">
              <a:solidFill>
                <a:srgbClr val="FFFFFF"/>
              </a:solidFill>
              <a:latin typeface="Montserrat"/>
              <a:sym typeface="Montserrat"/>
            </a:endParaRPr>
          </a:p>
        </p:txBody>
      </p:sp>
      <p:sp>
        <p:nvSpPr>
          <p:cNvPr id="9" name="Espace réservé du numéro de diapositive 1">
            <a:extLst>
              <a:ext uri="{FF2B5EF4-FFF2-40B4-BE49-F238E27FC236}">
                <a16:creationId xmlns:a16="http://schemas.microsoft.com/office/drawing/2014/main" id="{DDF243E9-98B7-4A98-92FE-648CF59905E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6774900" y="4753816"/>
            <a:ext cx="2057400" cy="274637"/>
          </a:xfrm>
        </p:spPr>
        <p:txBody>
          <a:bodyPr/>
          <a:lstStyle/>
          <a:p>
            <a:fld id="{9957F7F4-7E11-461D-9C51-9E4841813EE8}" type="slidenum">
              <a:rPr lang="fr-FR" smtClean="0"/>
              <a:pPr/>
              <a:t>11</a:t>
            </a:fld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A24B950-4DF0-41AE-81C6-B76FDF1CB4B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688" t="24460" r="1720"/>
          <a:stretch/>
        </p:blipFill>
        <p:spPr>
          <a:xfrm>
            <a:off x="371475" y="2623245"/>
            <a:ext cx="5862102" cy="156836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40CE88EC-D446-46A0-B84D-606A0357F77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714" b="2939"/>
          <a:stretch/>
        </p:blipFill>
        <p:spPr>
          <a:xfrm>
            <a:off x="6591913" y="1148844"/>
            <a:ext cx="1909150" cy="3373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2321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1" name="Google Shape;2141;p66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PAGE “SOMMEIL”</a:t>
            </a:r>
          </a:p>
        </p:txBody>
      </p:sp>
      <p:cxnSp>
        <p:nvCxnSpPr>
          <p:cNvPr id="2147" name="Google Shape;2147;p66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11" name="Google Shape;266;p48">
            <a:extLst>
              <a:ext uri="{FF2B5EF4-FFF2-40B4-BE49-F238E27FC236}">
                <a16:creationId xmlns:a16="http://schemas.microsoft.com/office/drawing/2014/main" id="{165E8836-8F49-4408-8B98-C2EEDBEF1BA9}"/>
              </a:ext>
            </a:extLst>
          </p:cNvPr>
          <p:cNvSpPr txBox="1">
            <a:spLocks/>
          </p:cNvSpPr>
          <p:nvPr/>
        </p:nvSpPr>
        <p:spPr>
          <a:xfrm>
            <a:off x="483209" y="940025"/>
            <a:ext cx="4538731" cy="1656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fr-FR" sz="1050" b="1" dirty="0"/>
              <a:t>Fonctionnalités principales :</a:t>
            </a:r>
          </a:p>
          <a:p>
            <a:pPr marL="58375" indent="0" algn="just">
              <a:buClr>
                <a:srgbClr val="85D5E6"/>
              </a:buClr>
              <a:buSzPts val="1150"/>
              <a:defRPr/>
            </a:pPr>
            <a:r>
              <a:rPr lang="fr-FR" sz="1050" dirty="0">
                <a:solidFill>
                  <a:srgbClr val="FFFFFF"/>
                </a:solidFill>
              </a:rPr>
              <a:t>Enregistrement du Sommeil (Envoi des données dans la base de données </a:t>
            </a:r>
            <a:r>
              <a:rPr lang="fr-FR" sz="1050" dirty="0" err="1">
                <a:solidFill>
                  <a:srgbClr val="FFFFFF"/>
                </a:solidFill>
              </a:rPr>
              <a:t>Firebase</a:t>
            </a:r>
            <a:r>
              <a:rPr lang="fr-FR" sz="1050" dirty="0">
                <a:solidFill>
                  <a:srgbClr val="FFFFFF"/>
                </a:solidFill>
              </a:rPr>
              <a:t>) :</a:t>
            </a:r>
          </a:p>
          <a:p>
            <a:pPr marL="360000" indent="-301625" algn="just">
              <a:buClr>
                <a:srgbClr val="85D5E6"/>
              </a:buClr>
              <a:buSzPts val="1150"/>
              <a:buFont typeface="Montserrat"/>
              <a:buChar char="●"/>
              <a:defRPr/>
            </a:pPr>
            <a:endParaRPr lang="fr-FR" sz="1050" dirty="0">
              <a:solidFill>
                <a:srgbClr val="FFFFFF"/>
              </a:solidFill>
            </a:endParaRPr>
          </a:p>
          <a:p>
            <a:pPr marL="360000" indent="-301625" algn="just">
              <a:buClr>
                <a:srgbClr val="85D5E6"/>
              </a:buClr>
              <a:buSzPts val="1150"/>
              <a:buFont typeface="Montserrat"/>
              <a:buChar char="●"/>
              <a:defRPr/>
            </a:pPr>
            <a:r>
              <a:rPr lang="fr-FR" sz="1050" dirty="0">
                <a:solidFill>
                  <a:srgbClr val="FFFFFF"/>
                </a:solidFill>
              </a:rPr>
              <a:t>Calcul du temps de sommeil</a:t>
            </a:r>
          </a:p>
          <a:p>
            <a:pPr marL="360000" indent="-301625" algn="just">
              <a:buClr>
                <a:srgbClr val="85D5E6"/>
              </a:buClr>
              <a:buSzPts val="1150"/>
              <a:buFont typeface="Montserrat"/>
              <a:buChar char="●"/>
              <a:defRPr/>
            </a:pPr>
            <a:r>
              <a:rPr lang="fr-FR" sz="1050" dirty="0">
                <a:solidFill>
                  <a:srgbClr val="FFFFFF"/>
                </a:solidFill>
              </a:rPr>
              <a:t>Calcul des phases de sommeil</a:t>
            </a:r>
          </a:p>
          <a:p>
            <a:pPr marL="360000" indent="-301625" algn="just">
              <a:buClr>
                <a:srgbClr val="85D5E6"/>
              </a:buClr>
              <a:buSzPts val="1150"/>
              <a:buFont typeface="Montserrat"/>
              <a:buChar char="●"/>
              <a:defRPr/>
            </a:pPr>
            <a:r>
              <a:rPr lang="fr-FR" sz="1050" dirty="0">
                <a:solidFill>
                  <a:srgbClr val="FFFFFF"/>
                </a:solidFill>
              </a:rPr>
              <a:t>Score de sommeil</a:t>
            </a:r>
          </a:p>
          <a:p>
            <a:pPr marL="360000" indent="-301625" algn="just">
              <a:buClr>
                <a:srgbClr val="85D5E6"/>
              </a:buClr>
              <a:buSzPts val="1150"/>
              <a:buFont typeface="Montserrat"/>
              <a:buChar char="●"/>
              <a:defRPr/>
            </a:pPr>
            <a:r>
              <a:rPr lang="fr-FR" sz="1050" dirty="0">
                <a:solidFill>
                  <a:srgbClr val="FFFFFF"/>
                </a:solidFill>
              </a:rPr>
              <a:t>Récapitulatif des 7 dernières nuits</a:t>
            </a:r>
          </a:p>
          <a:p>
            <a:pPr marL="360000" indent="-301625" algn="just">
              <a:buClr>
                <a:srgbClr val="85D5E6"/>
              </a:buClr>
              <a:buSzPts val="1150"/>
              <a:buFont typeface="Montserrat"/>
              <a:buChar char="●"/>
              <a:defRPr/>
            </a:pPr>
            <a:endParaRPr lang="fr-FR" sz="1400" dirty="0"/>
          </a:p>
          <a:p>
            <a:pPr marL="0" indent="0">
              <a:spcAft>
                <a:spcPts val="1600"/>
              </a:spcAft>
            </a:pPr>
            <a:endParaRPr lang="fr-FR" sz="1400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03C93B2B-04D8-4342-AF89-63742A9EF032}"/>
              </a:ext>
            </a:extLst>
          </p:cNvPr>
          <p:cNvSpPr txBox="1"/>
          <p:nvPr/>
        </p:nvSpPr>
        <p:spPr>
          <a:xfrm>
            <a:off x="1430982" y="4283202"/>
            <a:ext cx="2643187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50" dirty="0">
                <a:solidFill>
                  <a:srgbClr val="FFFFFF"/>
                </a:solidFill>
                <a:latin typeface="Montserrat"/>
                <a:sym typeface="Montserrat"/>
              </a:rPr>
              <a:t>Exemple collection « sommeil » dans </a:t>
            </a:r>
            <a:r>
              <a:rPr lang="fr-FR" sz="1150" dirty="0" err="1">
                <a:solidFill>
                  <a:srgbClr val="FFFFFF"/>
                </a:solidFill>
                <a:latin typeface="Montserrat"/>
                <a:sym typeface="Montserrat"/>
              </a:rPr>
              <a:t>Firebase</a:t>
            </a:r>
            <a:endParaRPr lang="fr-FR" sz="1150" dirty="0">
              <a:solidFill>
                <a:srgbClr val="FFFFFF"/>
              </a:solidFill>
              <a:latin typeface="Montserrat"/>
              <a:sym typeface="Montserrat"/>
            </a:endParaRPr>
          </a:p>
        </p:txBody>
      </p:sp>
      <p:sp>
        <p:nvSpPr>
          <p:cNvPr id="7" name="Espace réservé du numéro de diapositive 1">
            <a:extLst>
              <a:ext uri="{FF2B5EF4-FFF2-40B4-BE49-F238E27FC236}">
                <a16:creationId xmlns:a16="http://schemas.microsoft.com/office/drawing/2014/main" id="{ADE9E83F-CEDC-4645-88C0-444F735EF33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6774900" y="4753816"/>
            <a:ext cx="2057400" cy="274637"/>
          </a:xfrm>
        </p:spPr>
        <p:txBody>
          <a:bodyPr/>
          <a:lstStyle/>
          <a:p>
            <a:fld id="{9957F7F4-7E11-461D-9C51-9E4841813EE8}" type="slidenum">
              <a:rPr lang="fr-FR" smtClean="0"/>
              <a:pPr/>
              <a:t>12</a:t>
            </a:fld>
            <a:endParaRPr lang="fr-FR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5C0BC324-9CB1-46B5-BFCA-89EA797EB4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49" r="925" b="1955"/>
          <a:stretch/>
        </p:blipFill>
        <p:spPr>
          <a:xfrm>
            <a:off x="309698" y="2647425"/>
            <a:ext cx="4196004" cy="208205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8028716C-07CE-45BD-964E-60AEBE2C19C8}"/>
              </a:ext>
            </a:extLst>
          </p:cNvPr>
          <p:cNvSpPr txBox="1"/>
          <p:nvPr/>
        </p:nvSpPr>
        <p:spPr>
          <a:xfrm>
            <a:off x="223603" y="4779935"/>
            <a:ext cx="4572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100" dirty="0">
                <a:solidFill>
                  <a:srgbClr val="FFFFFF"/>
                </a:solidFill>
                <a:latin typeface="Montserrat"/>
                <a:sym typeface="Montserrat"/>
              </a:rPr>
              <a:t>Exemple collection « sommeil » dans </a:t>
            </a:r>
            <a:r>
              <a:rPr lang="fr-FR" sz="1100" dirty="0" err="1">
                <a:solidFill>
                  <a:srgbClr val="FFFFFF"/>
                </a:solidFill>
                <a:latin typeface="Montserrat"/>
                <a:sym typeface="Montserrat"/>
              </a:rPr>
              <a:t>Firebase</a:t>
            </a:r>
            <a:endParaRPr lang="fr-FR" sz="1100" dirty="0">
              <a:solidFill>
                <a:srgbClr val="FFFFFF"/>
              </a:solidFill>
              <a:latin typeface="Montserrat"/>
              <a:sym typeface="Montserrat"/>
            </a:endParaRPr>
          </a:p>
        </p:txBody>
      </p:sp>
      <p:sp>
        <p:nvSpPr>
          <p:cNvPr id="13" name="Google Shape;2144;p66">
            <a:extLst>
              <a:ext uri="{FF2B5EF4-FFF2-40B4-BE49-F238E27FC236}">
                <a16:creationId xmlns:a16="http://schemas.microsoft.com/office/drawing/2014/main" id="{B4151A5F-2AAB-4436-9229-1C60D8284B4A}"/>
              </a:ext>
            </a:extLst>
          </p:cNvPr>
          <p:cNvSpPr>
            <a:spLocks noChangeAspect="1"/>
          </p:cNvSpPr>
          <p:nvPr/>
        </p:nvSpPr>
        <p:spPr>
          <a:xfrm>
            <a:off x="5776189" y="727636"/>
            <a:ext cx="2057400" cy="4079184"/>
          </a:xfrm>
          <a:custGeom>
            <a:avLst/>
            <a:gdLst/>
            <a:ahLst/>
            <a:cxnLst/>
            <a:rect l="l" t="t" r="r" b="b"/>
            <a:pathLst>
              <a:path w="43370" h="85981" extrusionOk="0">
                <a:moveTo>
                  <a:pt x="25827" y="3794"/>
                </a:moveTo>
                <a:lnTo>
                  <a:pt x="25827" y="4045"/>
                </a:lnTo>
                <a:lnTo>
                  <a:pt x="25845" y="4047"/>
                </a:lnTo>
                <a:cubicBezTo>
                  <a:pt x="25856" y="4066"/>
                  <a:pt x="25857" y="4090"/>
                  <a:pt x="25850" y="4111"/>
                </a:cubicBezTo>
                <a:lnTo>
                  <a:pt x="17205" y="4129"/>
                </a:lnTo>
                <a:lnTo>
                  <a:pt x="17193" y="4382"/>
                </a:lnTo>
                <a:lnTo>
                  <a:pt x="17156" y="4111"/>
                </a:lnTo>
                <a:cubicBezTo>
                  <a:pt x="17147" y="4092"/>
                  <a:pt x="17148" y="4068"/>
                  <a:pt x="17159" y="4048"/>
                </a:cubicBezTo>
                <a:lnTo>
                  <a:pt x="17226" y="4048"/>
                </a:lnTo>
                <a:lnTo>
                  <a:pt x="25807" y="4047"/>
                </a:lnTo>
                <a:lnTo>
                  <a:pt x="25827" y="3794"/>
                </a:lnTo>
                <a:close/>
                <a:moveTo>
                  <a:pt x="17178" y="3543"/>
                </a:moveTo>
                <a:cubicBezTo>
                  <a:pt x="16876" y="3543"/>
                  <a:pt x="16647" y="3775"/>
                  <a:pt x="16647" y="4083"/>
                </a:cubicBezTo>
                <a:cubicBezTo>
                  <a:pt x="16647" y="4395"/>
                  <a:pt x="16881" y="4631"/>
                  <a:pt x="17223" y="4631"/>
                </a:cubicBezTo>
                <a:lnTo>
                  <a:pt x="17227" y="4631"/>
                </a:lnTo>
                <a:lnTo>
                  <a:pt x="25757" y="4630"/>
                </a:lnTo>
                <a:cubicBezTo>
                  <a:pt x="25765" y="4631"/>
                  <a:pt x="25805" y="4633"/>
                  <a:pt x="25812" y="4633"/>
                </a:cubicBezTo>
                <a:cubicBezTo>
                  <a:pt x="26122" y="4633"/>
                  <a:pt x="26357" y="4397"/>
                  <a:pt x="26357" y="4083"/>
                </a:cubicBezTo>
                <a:cubicBezTo>
                  <a:pt x="26357" y="3775"/>
                  <a:pt x="26129" y="3543"/>
                  <a:pt x="25827" y="3543"/>
                </a:cubicBezTo>
                <a:lnTo>
                  <a:pt x="17256" y="3549"/>
                </a:lnTo>
                <a:cubicBezTo>
                  <a:pt x="17245" y="3547"/>
                  <a:pt x="17187" y="3543"/>
                  <a:pt x="17178" y="3543"/>
                </a:cubicBezTo>
                <a:close/>
                <a:moveTo>
                  <a:pt x="41722" y="7196"/>
                </a:moveTo>
                <a:lnTo>
                  <a:pt x="41722" y="78527"/>
                </a:lnTo>
                <a:lnTo>
                  <a:pt x="1739" y="78527"/>
                </a:lnTo>
                <a:lnTo>
                  <a:pt x="1739" y="7196"/>
                </a:lnTo>
                <a:close/>
                <a:moveTo>
                  <a:pt x="1488" y="6694"/>
                </a:moveTo>
                <a:cubicBezTo>
                  <a:pt x="1349" y="6694"/>
                  <a:pt x="1237" y="6806"/>
                  <a:pt x="1237" y="6945"/>
                </a:cubicBezTo>
                <a:lnTo>
                  <a:pt x="1237" y="78778"/>
                </a:lnTo>
                <a:cubicBezTo>
                  <a:pt x="1237" y="78917"/>
                  <a:pt x="1349" y="79029"/>
                  <a:pt x="1488" y="79029"/>
                </a:cubicBezTo>
                <a:lnTo>
                  <a:pt x="41972" y="79029"/>
                </a:lnTo>
                <a:cubicBezTo>
                  <a:pt x="42111" y="79029"/>
                  <a:pt x="42223" y="78917"/>
                  <a:pt x="42223" y="78778"/>
                </a:cubicBezTo>
                <a:lnTo>
                  <a:pt x="42223" y="6945"/>
                </a:lnTo>
                <a:cubicBezTo>
                  <a:pt x="42223" y="6806"/>
                  <a:pt x="42111" y="6694"/>
                  <a:pt x="41972" y="6694"/>
                </a:cubicBezTo>
                <a:close/>
                <a:moveTo>
                  <a:pt x="7894" y="81457"/>
                </a:moveTo>
                <a:cubicBezTo>
                  <a:pt x="7754" y="81457"/>
                  <a:pt x="7642" y="81569"/>
                  <a:pt x="7642" y="81708"/>
                </a:cubicBezTo>
                <a:lnTo>
                  <a:pt x="7642" y="81926"/>
                </a:lnTo>
                <a:cubicBezTo>
                  <a:pt x="7642" y="82065"/>
                  <a:pt x="7754" y="82177"/>
                  <a:pt x="7894" y="82177"/>
                </a:cubicBezTo>
                <a:lnTo>
                  <a:pt x="9495" y="82177"/>
                </a:lnTo>
                <a:cubicBezTo>
                  <a:pt x="9625" y="82177"/>
                  <a:pt x="9734" y="82077"/>
                  <a:pt x="9744" y="81947"/>
                </a:cubicBezTo>
                <a:lnTo>
                  <a:pt x="9764" y="81729"/>
                </a:lnTo>
                <a:cubicBezTo>
                  <a:pt x="9776" y="81582"/>
                  <a:pt x="9660" y="81457"/>
                  <a:pt x="9512" y="81457"/>
                </a:cubicBezTo>
                <a:close/>
                <a:moveTo>
                  <a:pt x="22144" y="81995"/>
                </a:moveTo>
                <a:lnTo>
                  <a:pt x="22144" y="82911"/>
                </a:lnTo>
                <a:lnTo>
                  <a:pt x="21208" y="82911"/>
                </a:lnTo>
                <a:lnTo>
                  <a:pt x="21208" y="81995"/>
                </a:lnTo>
                <a:close/>
                <a:moveTo>
                  <a:pt x="33797" y="83129"/>
                </a:moveTo>
                <a:cubicBezTo>
                  <a:pt x="33798" y="83130"/>
                  <a:pt x="33798" y="83130"/>
                  <a:pt x="33798" y="83131"/>
                </a:cubicBezTo>
                <a:lnTo>
                  <a:pt x="33797" y="83129"/>
                </a:lnTo>
                <a:close/>
                <a:moveTo>
                  <a:pt x="21046" y="81493"/>
                </a:moveTo>
                <a:cubicBezTo>
                  <a:pt x="20857" y="81493"/>
                  <a:pt x="20705" y="81646"/>
                  <a:pt x="20706" y="81835"/>
                </a:cubicBezTo>
                <a:lnTo>
                  <a:pt x="20706" y="83091"/>
                </a:lnTo>
                <a:cubicBezTo>
                  <a:pt x="20706" y="83268"/>
                  <a:pt x="20860" y="83413"/>
                  <a:pt x="21048" y="83413"/>
                </a:cubicBezTo>
                <a:lnTo>
                  <a:pt x="22304" y="83413"/>
                </a:lnTo>
                <a:lnTo>
                  <a:pt x="22304" y="83415"/>
                </a:lnTo>
                <a:cubicBezTo>
                  <a:pt x="22492" y="83415"/>
                  <a:pt x="22645" y="83268"/>
                  <a:pt x="22646" y="83091"/>
                </a:cubicBezTo>
                <a:lnTo>
                  <a:pt x="22646" y="81835"/>
                </a:lnTo>
                <a:cubicBezTo>
                  <a:pt x="22646" y="81647"/>
                  <a:pt x="22500" y="81493"/>
                  <a:pt x="22322" y="81493"/>
                </a:cubicBezTo>
                <a:lnTo>
                  <a:pt x="21048" y="81493"/>
                </a:lnTo>
                <a:cubicBezTo>
                  <a:pt x="21047" y="81493"/>
                  <a:pt x="21047" y="81493"/>
                  <a:pt x="21046" y="81493"/>
                </a:cubicBezTo>
                <a:close/>
                <a:moveTo>
                  <a:pt x="33684" y="81407"/>
                </a:moveTo>
                <a:cubicBezTo>
                  <a:pt x="33624" y="81407"/>
                  <a:pt x="33563" y="81420"/>
                  <a:pt x="33508" y="81446"/>
                </a:cubicBezTo>
                <a:cubicBezTo>
                  <a:pt x="33483" y="81458"/>
                  <a:pt x="33460" y="81476"/>
                  <a:pt x="33441" y="81496"/>
                </a:cubicBezTo>
                <a:lnTo>
                  <a:pt x="32861" y="82093"/>
                </a:lnTo>
                <a:cubicBezTo>
                  <a:pt x="32755" y="82198"/>
                  <a:pt x="32695" y="82342"/>
                  <a:pt x="32696" y="82490"/>
                </a:cubicBezTo>
                <a:cubicBezTo>
                  <a:pt x="32696" y="82668"/>
                  <a:pt x="32777" y="82796"/>
                  <a:pt x="32861" y="82904"/>
                </a:cubicBezTo>
                <a:lnTo>
                  <a:pt x="33442" y="83485"/>
                </a:lnTo>
                <a:cubicBezTo>
                  <a:pt x="33505" y="83551"/>
                  <a:pt x="33593" y="83587"/>
                  <a:pt x="33683" y="83587"/>
                </a:cubicBezTo>
                <a:lnTo>
                  <a:pt x="33683" y="83587"/>
                </a:lnTo>
                <a:cubicBezTo>
                  <a:pt x="33987" y="83585"/>
                  <a:pt x="34139" y="83219"/>
                  <a:pt x="33924" y="83004"/>
                </a:cubicBezTo>
                <a:lnTo>
                  <a:pt x="33411" y="82490"/>
                </a:lnTo>
                <a:lnTo>
                  <a:pt x="33925" y="81975"/>
                </a:lnTo>
                <a:cubicBezTo>
                  <a:pt x="34060" y="81842"/>
                  <a:pt x="34060" y="81626"/>
                  <a:pt x="33925" y="81493"/>
                </a:cubicBezTo>
                <a:cubicBezTo>
                  <a:pt x="33906" y="81475"/>
                  <a:pt x="33883" y="81458"/>
                  <a:pt x="33859" y="81446"/>
                </a:cubicBezTo>
                <a:cubicBezTo>
                  <a:pt x="33804" y="81420"/>
                  <a:pt x="33744" y="81407"/>
                  <a:pt x="33684" y="81407"/>
                </a:cubicBezTo>
                <a:close/>
                <a:moveTo>
                  <a:pt x="33683" y="83587"/>
                </a:moveTo>
                <a:cubicBezTo>
                  <a:pt x="33683" y="83587"/>
                  <a:pt x="33683" y="83587"/>
                  <a:pt x="33683" y="83587"/>
                </a:cubicBezTo>
                <a:lnTo>
                  <a:pt x="33684" y="83587"/>
                </a:lnTo>
                <a:cubicBezTo>
                  <a:pt x="33684" y="83587"/>
                  <a:pt x="33684" y="83587"/>
                  <a:pt x="33683" y="83587"/>
                </a:cubicBezTo>
                <a:close/>
                <a:moveTo>
                  <a:pt x="36715" y="501"/>
                </a:moveTo>
                <a:cubicBezTo>
                  <a:pt x="40106" y="501"/>
                  <a:pt x="42867" y="3262"/>
                  <a:pt x="42867" y="6654"/>
                </a:cubicBezTo>
                <a:lnTo>
                  <a:pt x="42867" y="79324"/>
                </a:lnTo>
                <a:cubicBezTo>
                  <a:pt x="42867" y="82717"/>
                  <a:pt x="40106" y="85476"/>
                  <a:pt x="36715" y="85476"/>
                </a:cubicBezTo>
                <a:lnTo>
                  <a:pt x="6656" y="85476"/>
                </a:lnTo>
                <a:cubicBezTo>
                  <a:pt x="3262" y="85476"/>
                  <a:pt x="503" y="82717"/>
                  <a:pt x="503" y="79324"/>
                </a:cubicBezTo>
                <a:lnTo>
                  <a:pt x="503" y="6654"/>
                </a:lnTo>
                <a:cubicBezTo>
                  <a:pt x="503" y="3262"/>
                  <a:pt x="3262" y="501"/>
                  <a:pt x="6656" y="501"/>
                </a:cubicBezTo>
                <a:close/>
                <a:moveTo>
                  <a:pt x="6656" y="0"/>
                </a:moveTo>
                <a:cubicBezTo>
                  <a:pt x="2986" y="0"/>
                  <a:pt x="1" y="2985"/>
                  <a:pt x="1" y="6655"/>
                </a:cubicBezTo>
                <a:lnTo>
                  <a:pt x="1" y="79324"/>
                </a:lnTo>
                <a:cubicBezTo>
                  <a:pt x="1" y="82995"/>
                  <a:pt x="2986" y="85980"/>
                  <a:pt x="6656" y="85980"/>
                </a:cubicBezTo>
                <a:lnTo>
                  <a:pt x="36715" y="85980"/>
                </a:lnTo>
                <a:cubicBezTo>
                  <a:pt x="40383" y="85980"/>
                  <a:pt x="43370" y="82993"/>
                  <a:pt x="43370" y="79324"/>
                </a:cubicBezTo>
                <a:lnTo>
                  <a:pt x="43370" y="6655"/>
                </a:lnTo>
                <a:cubicBezTo>
                  <a:pt x="43370" y="2985"/>
                  <a:pt x="40384" y="0"/>
                  <a:pt x="3671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0E195823-C12D-4C2A-B977-A710C9C8C50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118" b="3049"/>
          <a:stretch/>
        </p:blipFill>
        <p:spPr>
          <a:xfrm>
            <a:off x="5847816" y="1066800"/>
            <a:ext cx="1904264" cy="3393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4818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1" name="Google Shape;2141;p66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PAGE “MONTRE”</a:t>
            </a:r>
          </a:p>
        </p:txBody>
      </p:sp>
      <p:cxnSp>
        <p:nvCxnSpPr>
          <p:cNvPr id="2147" name="Google Shape;2147;p66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11" name="Google Shape;266;p48">
            <a:extLst>
              <a:ext uri="{FF2B5EF4-FFF2-40B4-BE49-F238E27FC236}">
                <a16:creationId xmlns:a16="http://schemas.microsoft.com/office/drawing/2014/main" id="{165E8836-8F49-4408-8B98-C2EEDBEF1BA9}"/>
              </a:ext>
            </a:extLst>
          </p:cNvPr>
          <p:cNvSpPr txBox="1">
            <a:spLocks/>
          </p:cNvSpPr>
          <p:nvPr/>
        </p:nvSpPr>
        <p:spPr>
          <a:xfrm>
            <a:off x="186571" y="1891826"/>
            <a:ext cx="4538731" cy="2543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fr-FR" sz="1200" b="1" dirty="0"/>
              <a:t>Fonctionnalités principales :</a:t>
            </a:r>
          </a:p>
          <a:p>
            <a:pPr marL="360000" indent="-301625" algn="just">
              <a:buClr>
                <a:srgbClr val="85D5E6"/>
              </a:buClr>
              <a:buSzPts val="1150"/>
              <a:buFont typeface="Montserrat"/>
              <a:buChar char="●"/>
              <a:defRPr/>
            </a:pPr>
            <a:r>
              <a:rPr lang="fr-FR" sz="1150" dirty="0">
                <a:solidFill>
                  <a:srgbClr val="FFFFFF"/>
                </a:solidFill>
              </a:rPr>
              <a:t>Affichage des données physiologiques en </a:t>
            </a:r>
            <a:r>
              <a:rPr lang="fr-FR" sz="1150" b="1" dirty="0">
                <a:solidFill>
                  <a:srgbClr val="FFFFFF"/>
                </a:solidFill>
              </a:rPr>
              <a:t>temps réel </a:t>
            </a:r>
            <a:r>
              <a:rPr lang="fr-FR" sz="1150" dirty="0">
                <a:solidFill>
                  <a:srgbClr val="FFFFFF"/>
                </a:solidFill>
              </a:rPr>
              <a:t>à partir de la montre (BPM, Sp02) </a:t>
            </a:r>
            <a:r>
              <a:rPr lang="fr-FR" sz="1150" dirty="0">
                <a:solidFill>
                  <a:srgbClr val="FFFFFF"/>
                </a:solidFill>
                <a:sym typeface="Wingdings" panose="05000000000000000000" pitchFamily="2" charset="2"/>
              </a:rPr>
              <a:t> connexion Bluetooth</a:t>
            </a:r>
          </a:p>
          <a:p>
            <a:pPr marL="360000" indent="-301625" algn="just">
              <a:buClr>
                <a:srgbClr val="85D5E6"/>
              </a:buClr>
              <a:buSzPts val="1150"/>
              <a:buFont typeface="Montserrat"/>
              <a:buChar char="●"/>
              <a:defRPr/>
            </a:pPr>
            <a:r>
              <a:rPr lang="fr-FR" sz="1150" dirty="0">
                <a:solidFill>
                  <a:srgbClr val="FFFFFF"/>
                </a:solidFill>
              </a:rPr>
              <a:t>Affichage des données physiologiques (BPM, Sp02) du jour passé </a:t>
            </a:r>
            <a:r>
              <a:rPr lang="fr-FR" sz="1150" dirty="0">
                <a:solidFill>
                  <a:srgbClr val="FFFFFF"/>
                </a:solidFill>
                <a:sym typeface="Wingdings" panose="05000000000000000000" pitchFamily="2" charset="2"/>
              </a:rPr>
              <a:t> </a:t>
            </a:r>
            <a:r>
              <a:rPr lang="fr-FR" sz="1150" b="1" dirty="0" err="1">
                <a:solidFill>
                  <a:srgbClr val="FFFFFF"/>
                </a:solidFill>
                <a:sym typeface="Wingdings" panose="05000000000000000000" pitchFamily="2" charset="2"/>
              </a:rPr>
              <a:t>Firebase</a:t>
            </a:r>
            <a:endParaRPr lang="fr-FR" b="1" dirty="0"/>
          </a:p>
          <a:p>
            <a:pPr marL="0" indent="0">
              <a:spcAft>
                <a:spcPts val="1600"/>
              </a:spcAft>
            </a:pPr>
            <a:endParaRPr lang="fr-FR" dirty="0"/>
          </a:p>
        </p:txBody>
      </p:sp>
      <p:sp>
        <p:nvSpPr>
          <p:cNvPr id="7" name="Espace réservé du numéro de diapositive 1">
            <a:extLst>
              <a:ext uri="{FF2B5EF4-FFF2-40B4-BE49-F238E27FC236}">
                <a16:creationId xmlns:a16="http://schemas.microsoft.com/office/drawing/2014/main" id="{CF71B11A-177D-4E68-A300-6DAE862A10C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6774900" y="4753816"/>
            <a:ext cx="2057400" cy="274637"/>
          </a:xfrm>
        </p:spPr>
        <p:txBody>
          <a:bodyPr/>
          <a:lstStyle/>
          <a:p>
            <a:fld id="{9957F7F4-7E11-461D-9C51-9E4841813EE8}" type="slidenum">
              <a:rPr lang="fr-FR" smtClean="0"/>
              <a:pPr/>
              <a:t>13</a:t>
            </a:fld>
            <a:endParaRPr lang="fr-FR" dirty="0"/>
          </a:p>
        </p:txBody>
      </p:sp>
      <p:grpSp>
        <p:nvGrpSpPr>
          <p:cNvPr id="4" name="Groupe 3">
            <a:extLst>
              <a:ext uri="{FF2B5EF4-FFF2-40B4-BE49-F238E27FC236}">
                <a16:creationId xmlns:a16="http://schemas.microsoft.com/office/drawing/2014/main" id="{92D4E52E-F7F6-481E-810B-C915BE29C5C7}"/>
              </a:ext>
            </a:extLst>
          </p:cNvPr>
          <p:cNvGrpSpPr/>
          <p:nvPr/>
        </p:nvGrpSpPr>
        <p:grpSpPr>
          <a:xfrm>
            <a:off x="4855530" y="653850"/>
            <a:ext cx="2039499" cy="4043691"/>
            <a:chOff x="6048731" y="710125"/>
            <a:chExt cx="2039499" cy="4043691"/>
          </a:xfrm>
        </p:grpSpPr>
        <p:sp>
          <p:nvSpPr>
            <p:cNvPr id="2144" name="Google Shape;2144;p66"/>
            <p:cNvSpPr>
              <a:spLocks noChangeAspect="1"/>
            </p:cNvSpPr>
            <p:nvPr/>
          </p:nvSpPr>
          <p:spPr>
            <a:xfrm>
              <a:off x="6048731" y="710125"/>
              <a:ext cx="2039499" cy="4043691"/>
            </a:xfrm>
            <a:custGeom>
              <a:avLst/>
              <a:gdLst/>
              <a:ahLst/>
              <a:cxnLst/>
              <a:rect l="l" t="t" r="r" b="b"/>
              <a:pathLst>
                <a:path w="43370" h="85981" extrusionOk="0">
                  <a:moveTo>
                    <a:pt x="25827" y="3794"/>
                  </a:moveTo>
                  <a:lnTo>
                    <a:pt x="25827" y="4045"/>
                  </a:lnTo>
                  <a:lnTo>
                    <a:pt x="25845" y="4047"/>
                  </a:lnTo>
                  <a:cubicBezTo>
                    <a:pt x="25856" y="4066"/>
                    <a:pt x="25857" y="4090"/>
                    <a:pt x="25850" y="4111"/>
                  </a:cubicBezTo>
                  <a:lnTo>
                    <a:pt x="17205" y="4129"/>
                  </a:lnTo>
                  <a:lnTo>
                    <a:pt x="17193" y="4382"/>
                  </a:lnTo>
                  <a:lnTo>
                    <a:pt x="17156" y="4111"/>
                  </a:lnTo>
                  <a:cubicBezTo>
                    <a:pt x="17147" y="4092"/>
                    <a:pt x="17148" y="4068"/>
                    <a:pt x="17159" y="4048"/>
                  </a:cubicBezTo>
                  <a:lnTo>
                    <a:pt x="17226" y="4048"/>
                  </a:lnTo>
                  <a:lnTo>
                    <a:pt x="25807" y="4047"/>
                  </a:lnTo>
                  <a:lnTo>
                    <a:pt x="25827" y="3794"/>
                  </a:lnTo>
                  <a:close/>
                  <a:moveTo>
                    <a:pt x="17178" y="3543"/>
                  </a:moveTo>
                  <a:cubicBezTo>
                    <a:pt x="16876" y="3543"/>
                    <a:pt x="16647" y="3775"/>
                    <a:pt x="16647" y="4083"/>
                  </a:cubicBezTo>
                  <a:cubicBezTo>
                    <a:pt x="16647" y="4395"/>
                    <a:pt x="16881" y="4631"/>
                    <a:pt x="17223" y="4631"/>
                  </a:cubicBezTo>
                  <a:lnTo>
                    <a:pt x="17227" y="4631"/>
                  </a:lnTo>
                  <a:lnTo>
                    <a:pt x="25757" y="4630"/>
                  </a:lnTo>
                  <a:cubicBezTo>
                    <a:pt x="25765" y="4631"/>
                    <a:pt x="25805" y="4633"/>
                    <a:pt x="25812" y="4633"/>
                  </a:cubicBezTo>
                  <a:cubicBezTo>
                    <a:pt x="26122" y="4633"/>
                    <a:pt x="26357" y="4397"/>
                    <a:pt x="26357" y="4083"/>
                  </a:cubicBezTo>
                  <a:cubicBezTo>
                    <a:pt x="26357" y="3775"/>
                    <a:pt x="26129" y="3543"/>
                    <a:pt x="25827" y="3543"/>
                  </a:cubicBezTo>
                  <a:lnTo>
                    <a:pt x="17256" y="3549"/>
                  </a:lnTo>
                  <a:cubicBezTo>
                    <a:pt x="17245" y="3547"/>
                    <a:pt x="17187" y="3543"/>
                    <a:pt x="17178" y="3543"/>
                  </a:cubicBezTo>
                  <a:close/>
                  <a:moveTo>
                    <a:pt x="41722" y="7196"/>
                  </a:moveTo>
                  <a:lnTo>
                    <a:pt x="41722" y="78527"/>
                  </a:lnTo>
                  <a:lnTo>
                    <a:pt x="1739" y="78527"/>
                  </a:lnTo>
                  <a:lnTo>
                    <a:pt x="1739" y="7196"/>
                  </a:lnTo>
                  <a:close/>
                  <a:moveTo>
                    <a:pt x="1488" y="6694"/>
                  </a:moveTo>
                  <a:cubicBezTo>
                    <a:pt x="1349" y="6694"/>
                    <a:pt x="1237" y="6806"/>
                    <a:pt x="1237" y="6945"/>
                  </a:cubicBezTo>
                  <a:lnTo>
                    <a:pt x="1237" y="78778"/>
                  </a:lnTo>
                  <a:cubicBezTo>
                    <a:pt x="1237" y="78917"/>
                    <a:pt x="1349" y="79029"/>
                    <a:pt x="1488" y="79029"/>
                  </a:cubicBezTo>
                  <a:lnTo>
                    <a:pt x="41972" y="79029"/>
                  </a:lnTo>
                  <a:cubicBezTo>
                    <a:pt x="42111" y="79029"/>
                    <a:pt x="42223" y="78917"/>
                    <a:pt x="42223" y="78778"/>
                  </a:cubicBezTo>
                  <a:lnTo>
                    <a:pt x="42223" y="6945"/>
                  </a:lnTo>
                  <a:cubicBezTo>
                    <a:pt x="42223" y="6806"/>
                    <a:pt x="42111" y="6694"/>
                    <a:pt x="41972" y="6694"/>
                  </a:cubicBezTo>
                  <a:close/>
                  <a:moveTo>
                    <a:pt x="7894" y="81457"/>
                  </a:moveTo>
                  <a:cubicBezTo>
                    <a:pt x="7754" y="81457"/>
                    <a:pt x="7642" y="81569"/>
                    <a:pt x="7642" y="81708"/>
                  </a:cubicBezTo>
                  <a:lnTo>
                    <a:pt x="7642" y="81926"/>
                  </a:lnTo>
                  <a:cubicBezTo>
                    <a:pt x="7642" y="82065"/>
                    <a:pt x="7754" y="82177"/>
                    <a:pt x="7894" y="82177"/>
                  </a:cubicBezTo>
                  <a:lnTo>
                    <a:pt x="9495" y="82177"/>
                  </a:lnTo>
                  <a:cubicBezTo>
                    <a:pt x="9625" y="82177"/>
                    <a:pt x="9734" y="82077"/>
                    <a:pt x="9744" y="81947"/>
                  </a:cubicBezTo>
                  <a:lnTo>
                    <a:pt x="9764" y="81729"/>
                  </a:lnTo>
                  <a:cubicBezTo>
                    <a:pt x="9776" y="81582"/>
                    <a:pt x="9660" y="81457"/>
                    <a:pt x="9512" y="81457"/>
                  </a:cubicBezTo>
                  <a:close/>
                  <a:moveTo>
                    <a:pt x="22144" y="81995"/>
                  </a:moveTo>
                  <a:lnTo>
                    <a:pt x="22144" y="82911"/>
                  </a:lnTo>
                  <a:lnTo>
                    <a:pt x="21208" y="82911"/>
                  </a:lnTo>
                  <a:lnTo>
                    <a:pt x="21208" y="81995"/>
                  </a:lnTo>
                  <a:close/>
                  <a:moveTo>
                    <a:pt x="33797" y="83129"/>
                  </a:moveTo>
                  <a:cubicBezTo>
                    <a:pt x="33798" y="83130"/>
                    <a:pt x="33798" y="83130"/>
                    <a:pt x="33798" y="83131"/>
                  </a:cubicBezTo>
                  <a:lnTo>
                    <a:pt x="33797" y="83129"/>
                  </a:lnTo>
                  <a:close/>
                  <a:moveTo>
                    <a:pt x="21046" y="81493"/>
                  </a:moveTo>
                  <a:cubicBezTo>
                    <a:pt x="20857" y="81493"/>
                    <a:pt x="20705" y="81646"/>
                    <a:pt x="20706" y="81835"/>
                  </a:cubicBezTo>
                  <a:lnTo>
                    <a:pt x="20706" y="83091"/>
                  </a:lnTo>
                  <a:cubicBezTo>
                    <a:pt x="20706" y="83268"/>
                    <a:pt x="20860" y="83413"/>
                    <a:pt x="21048" y="83413"/>
                  </a:cubicBezTo>
                  <a:lnTo>
                    <a:pt x="22304" y="83413"/>
                  </a:lnTo>
                  <a:lnTo>
                    <a:pt x="22304" y="83415"/>
                  </a:lnTo>
                  <a:cubicBezTo>
                    <a:pt x="22492" y="83415"/>
                    <a:pt x="22645" y="83268"/>
                    <a:pt x="22646" y="83091"/>
                  </a:cubicBezTo>
                  <a:lnTo>
                    <a:pt x="22646" y="81835"/>
                  </a:lnTo>
                  <a:cubicBezTo>
                    <a:pt x="22646" y="81647"/>
                    <a:pt x="22500" y="81493"/>
                    <a:pt x="22322" y="81493"/>
                  </a:cubicBezTo>
                  <a:lnTo>
                    <a:pt x="21048" y="81493"/>
                  </a:lnTo>
                  <a:cubicBezTo>
                    <a:pt x="21047" y="81493"/>
                    <a:pt x="21047" y="81493"/>
                    <a:pt x="21046" y="81493"/>
                  </a:cubicBezTo>
                  <a:close/>
                  <a:moveTo>
                    <a:pt x="33684" y="81407"/>
                  </a:moveTo>
                  <a:cubicBezTo>
                    <a:pt x="33624" y="81407"/>
                    <a:pt x="33563" y="81420"/>
                    <a:pt x="33508" y="81446"/>
                  </a:cubicBezTo>
                  <a:cubicBezTo>
                    <a:pt x="33483" y="81458"/>
                    <a:pt x="33460" y="81476"/>
                    <a:pt x="33441" y="81496"/>
                  </a:cubicBezTo>
                  <a:lnTo>
                    <a:pt x="32861" y="82093"/>
                  </a:lnTo>
                  <a:cubicBezTo>
                    <a:pt x="32755" y="82198"/>
                    <a:pt x="32695" y="82342"/>
                    <a:pt x="32696" y="82490"/>
                  </a:cubicBezTo>
                  <a:cubicBezTo>
                    <a:pt x="32696" y="82668"/>
                    <a:pt x="32777" y="82796"/>
                    <a:pt x="32861" y="82904"/>
                  </a:cubicBezTo>
                  <a:lnTo>
                    <a:pt x="33442" y="83485"/>
                  </a:lnTo>
                  <a:cubicBezTo>
                    <a:pt x="33505" y="83551"/>
                    <a:pt x="33593" y="83587"/>
                    <a:pt x="33683" y="83587"/>
                  </a:cubicBezTo>
                  <a:lnTo>
                    <a:pt x="33683" y="83587"/>
                  </a:lnTo>
                  <a:cubicBezTo>
                    <a:pt x="33987" y="83585"/>
                    <a:pt x="34139" y="83219"/>
                    <a:pt x="33924" y="83004"/>
                  </a:cubicBezTo>
                  <a:lnTo>
                    <a:pt x="33411" y="82490"/>
                  </a:lnTo>
                  <a:lnTo>
                    <a:pt x="33925" y="81975"/>
                  </a:lnTo>
                  <a:cubicBezTo>
                    <a:pt x="34060" y="81842"/>
                    <a:pt x="34060" y="81626"/>
                    <a:pt x="33925" y="81493"/>
                  </a:cubicBezTo>
                  <a:cubicBezTo>
                    <a:pt x="33906" y="81475"/>
                    <a:pt x="33883" y="81458"/>
                    <a:pt x="33859" y="81446"/>
                  </a:cubicBezTo>
                  <a:cubicBezTo>
                    <a:pt x="33804" y="81420"/>
                    <a:pt x="33744" y="81407"/>
                    <a:pt x="33684" y="81407"/>
                  </a:cubicBezTo>
                  <a:close/>
                  <a:moveTo>
                    <a:pt x="33683" y="83587"/>
                  </a:moveTo>
                  <a:cubicBezTo>
                    <a:pt x="33683" y="83587"/>
                    <a:pt x="33683" y="83587"/>
                    <a:pt x="33683" y="83587"/>
                  </a:cubicBezTo>
                  <a:lnTo>
                    <a:pt x="33684" y="83587"/>
                  </a:lnTo>
                  <a:cubicBezTo>
                    <a:pt x="33684" y="83587"/>
                    <a:pt x="33684" y="83587"/>
                    <a:pt x="33683" y="83587"/>
                  </a:cubicBezTo>
                  <a:close/>
                  <a:moveTo>
                    <a:pt x="36715" y="501"/>
                  </a:moveTo>
                  <a:cubicBezTo>
                    <a:pt x="40106" y="501"/>
                    <a:pt x="42867" y="3262"/>
                    <a:pt x="42867" y="6654"/>
                  </a:cubicBezTo>
                  <a:lnTo>
                    <a:pt x="42867" y="79324"/>
                  </a:lnTo>
                  <a:cubicBezTo>
                    <a:pt x="42867" y="82717"/>
                    <a:pt x="40106" y="85476"/>
                    <a:pt x="36715" y="85476"/>
                  </a:cubicBezTo>
                  <a:lnTo>
                    <a:pt x="6656" y="85476"/>
                  </a:lnTo>
                  <a:cubicBezTo>
                    <a:pt x="3262" y="85476"/>
                    <a:pt x="503" y="82717"/>
                    <a:pt x="503" y="79324"/>
                  </a:cubicBezTo>
                  <a:lnTo>
                    <a:pt x="503" y="6654"/>
                  </a:lnTo>
                  <a:cubicBezTo>
                    <a:pt x="503" y="3262"/>
                    <a:pt x="3262" y="501"/>
                    <a:pt x="6656" y="501"/>
                  </a:cubicBezTo>
                  <a:close/>
                  <a:moveTo>
                    <a:pt x="6656" y="0"/>
                  </a:moveTo>
                  <a:cubicBezTo>
                    <a:pt x="2986" y="0"/>
                    <a:pt x="1" y="2985"/>
                    <a:pt x="1" y="6655"/>
                  </a:cubicBezTo>
                  <a:lnTo>
                    <a:pt x="1" y="79324"/>
                  </a:lnTo>
                  <a:cubicBezTo>
                    <a:pt x="1" y="82995"/>
                    <a:pt x="2986" y="85980"/>
                    <a:pt x="6656" y="85980"/>
                  </a:cubicBezTo>
                  <a:lnTo>
                    <a:pt x="36715" y="85980"/>
                  </a:lnTo>
                  <a:cubicBezTo>
                    <a:pt x="40383" y="85980"/>
                    <a:pt x="43370" y="82993"/>
                    <a:pt x="43370" y="79324"/>
                  </a:cubicBezTo>
                  <a:lnTo>
                    <a:pt x="43370" y="6655"/>
                  </a:lnTo>
                  <a:cubicBezTo>
                    <a:pt x="43370" y="2985"/>
                    <a:pt x="40384" y="0"/>
                    <a:pt x="367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3" name="Image 2">
              <a:extLst>
                <a:ext uri="{FF2B5EF4-FFF2-40B4-BE49-F238E27FC236}">
                  <a16:creationId xmlns:a16="http://schemas.microsoft.com/office/drawing/2014/main" id="{8057540B-3036-4B6C-962D-3F527B8C3A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5139" b="2236"/>
            <a:stretch/>
          </p:blipFill>
          <p:spPr>
            <a:xfrm>
              <a:off x="6123120" y="1028700"/>
              <a:ext cx="1899311" cy="3404675"/>
            </a:xfrm>
            <a:prstGeom prst="rect">
              <a:avLst/>
            </a:prstGeom>
          </p:spPr>
        </p:pic>
      </p:grpSp>
      <p:sp>
        <p:nvSpPr>
          <p:cNvPr id="12" name="Google Shape;2144;p66">
            <a:extLst>
              <a:ext uri="{FF2B5EF4-FFF2-40B4-BE49-F238E27FC236}">
                <a16:creationId xmlns:a16="http://schemas.microsoft.com/office/drawing/2014/main" id="{CD468A01-5FAD-4F5A-9C14-7F66B8BE7924}"/>
              </a:ext>
            </a:extLst>
          </p:cNvPr>
          <p:cNvSpPr>
            <a:spLocks noChangeAspect="1"/>
          </p:cNvSpPr>
          <p:nvPr/>
        </p:nvSpPr>
        <p:spPr>
          <a:xfrm>
            <a:off x="7025257" y="654784"/>
            <a:ext cx="2039499" cy="4043691"/>
          </a:xfrm>
          <a:custGeom>
            <a:avLst/>
            <a:gdLst/>
            <a:ahLst/>
            <a:cxnLst/>
            <a:rect l="l" t="t" r="r" b="b"/>
            <a:pathLst>
              <a:path w="43370" h="85981" extrusionOk="0">
                <a:moveTo>
                  <a:pt x="25827" y="3794"/>
                </a:moveTo>
                <a:lnTo>
                  <a:pt x="25827" y="4045"/>
                </a:lnTo>
                <a:lnTo>
                  <a:pt x="25845" y="4047"/>
                </a:lnTo>
                <a:cubicBezTo>
                  <a:pt x="25856" y="4066"/>
                  <a:pt x="25857" y="4090"/>
                  <a:pt x="25850" y="4111"/>
                </a:cubicBezTo>
                <a:lnTo>
                  <a:pt x="17205" y="4129"/>
                </a:lnTo>
                <a:lnTo>
                  <a:pt x="17193" y="4382"/>
                </a:lnTo>
                <a:lnTo>
                  <a:pt x="17156" y="4111"/>
                </a:lnTo>
                <a:cubicBezTo>
                  <a:pt x="17147" y="4092"/>
                  <a:pt x="17148" y="4068"/>
                  <a:pt x="17159" y="4048"/>
                </a:cubicBezTo>
                <a:lnTo>
                  <a:pt x="17226" y="4048"/>
                </a:lnTo>
                <a:lnTo>
                  <a:pt x="25807" y="4047"/>
                </a:lnTo>
                <a:lnTo>
                  <a:pt x="25827" y="3794"/>
                </a:lnTo>
                <a:close/>
                <a:moveTo>
                  <a:pt x="17178" y="3543"/>
                </a:moveTo>
                <a:cubicBezTo>
                  <a:pt x="16876" y="3543"/>
                  <a:pt x="16647" y="3775"/>
                  <a:pt x="16647" y="4083"/>
                </a:cubicBezTo>
                <a:cubicBezTo>
                  <a:pt x="16647" y="4395"/>
                  <a:pt x="16881" y="4631"/>
                  <a:pt x="17223" y="4631"/>
                </a:cubicBezTo>
                <a:lnTo>
                  <a:pt x="17227" y="4631"/>
                </a:lnTo>
                <a:lnTo>
                  <a:pt x="25757" y="4630"/>
                </a:lnTo>
                <a:cubicBezTo>
                  <a:pt x="25765" y="4631"/>
                  <a:pt x="25805" y="4633"/>
                  <a:pt x="25812" y="4633"/>
                </a:cubicBezTo>
                <a:cubicBezTo>
                  <a:pt x="26122" y="4633"/>
                  <a:pt x="26357" y="4397"/>
                  <a:pt x="26357" y="4083"/>
                </a:cubicBezTo>
                <a:cubicBezTo>
                  <a:pt x="26357" y="3775"/>
                  <a:pt x="26129" y="3543"/>
                  <a:pt x="25827" y="3543"/>
                </a:cubicBezTo>
                <a:lnTo>
                  <a:pt x="17256" y="3549"/>
                </a:lnTo>
                <a:cubicBezTo>
                  <a:pt x="17245" y="3547"/>
                  <a:pt x="17187" y="3543"/>
                  <a:pt x="17178" y="3543"/>
                </a:cubicBezTo>
                <a:close/>
                <a:moveTo>
                  <a:pt x="41722" y="7196"/>
                </a:moveTo>
                <a:lnTo>
                  <a:pt x="41722" y="78527"/>
                </a:lnTo>
                <a:lnTo>
                  <a:pt x="1739" y="78527"/>
                </a:lnTo>
                <a:lnTo>
                  <a:pt x="1739" y="7196"/>
                </a:lnTo>
                <a:close/>
                <a:moveTo>
                  <a:pt x="1488" y="6694"/>
                </a:moveTo>
                <a:cubicBezTo>
                  <a:pt x="1349" y="6694"/>
                  <a:pt x="1237" y="6806"/>
                  <a:pt x="1237" y="6945"/>
                </a:cubicBezTo>
                <a:lnTo>
                  <a:pt x="1237" y="78778"/>
                </a:lnTo>
                <a:cubicBezTo>
                  <a:pt x="1237" y="78917"/>
                  <a:pt x="1349" y="79029"/>
                  <a:pt x="1488" y="79029"/>
                </a:cubicBezTo>
                <a:lnTo>
                  <a:pt x="41972" y="79029"/>
                </a:lnTo>
                <a:cubicBezTo>
                  <a:pt x="42111" y="79029"/>
                  <a:pt x="42223" y="78917"/>
                  <a:pt x="42223" y="78778"/>
                </a:cubicBezTo>
                <a:lnTo>
                  <a:pt x="42223" y="6945"/>
                </a:lnTo>
                <a:cubicBezTo>
                  <a:pt x="42223" y="6806"/>
                  <a:pt x="42111" y="6694"/>
                  <a:pt x="41972" y="6694"/>
                </a:cubicBezTo>
                <a:close/>
                <a:moveTo>
                  <a:pt x="7894" y="81457"/>
                </a:moveTo>
                <a:cubicBezTo>
                  <a:pt x="7754" y="81457"/>
                  <a:pt x="7642" y="81569"/>
                  <a:pt x="7642" y="81708"/>
                </a:cubicBezTo>
                <a:lnTo>
                  <a:pt x="7642" y="81926"/>
                </a:lnTo>
                <a:cubicBezTo>
                  <a:pt x="7642" y="82065"/>
                  <a:pt x="7754" y="82177"/>
                  <a:pt x="7894" y="82177"/>
                </a:cubicBezTo>
                <a:lnTo>
                  <a:pt x="9495" y="82177"/>
                </a:lnTo>
                <a:cubicBezTo>
                  <a:pt x="9625" y="82177"/>
                  <a:pt x="9734" y="82077"/>
                  <a:pt x="9744" y="81947"/>
                </a:cubicBezTo>
                <a:lnTo>
                  <a:pt x="9764" y="81729"/>
                </a:lnTo>
                <a:cubicBezTo>
                  <a:pt x="9776" y="81582"/>
                  <a:pt x="9660" y="81457"/>
                  <a:pt x="9512" y="81457"/>
                </a:cubicBezTo>
                <a:close/>
                <a:moveTo>
                  <a:pt x="22144" y="81995"/>
                </a:moveTo>
                <a:lnTo>
                  <a:pt x="22144" y="82911"/>
                </a:lnTo>
                <a:lnTo>
                  <a:pt x="21208" y="82911"/>
                </a:lnTo>
                <a:lnTo>
                  <a:pt x="21208" y="81995"/>
                </a:lnTo>
                <a:close/>
                <a:moveTo>
                  <a:pt x="33797" y="83129"/>
                </a:moveTo>
                <a:cubicBezTo>
                  <a:pt x="33798" y="83130"/>
                  <a:pt x="33798" y="83130"/>
                  <a:pt x="33798" y="83131"/>
                </a:cubicBezTo>
                <a:lnTo>
                  <a:pt x="33797" y="83129"/>
                </a:lnTo>
                <a:close/>
                <a:moveTo>
                  <a:pt x="21046" y="81493"/>
                </a:moveTo>
                <a:cubicBezTo>
                  <a:pt x="20857" y="81493"/>
                  <a:pt x="20705" y="81646"/>
                  <a:pt x="20706" y="81835"/>
                </a:cubicBezTo>
                <a:lnTo>
                  <a:pt x="20706" y="83091"/>
                </a:lnTo>
                <a:cubicBezTo>
                  <a:pt x="20706" y="83268"/>
                  <a:pt x="20860" y="83413"/>
                  <a:pt x="21048" y="83413"/>
                </a:cubicBezTo>
                <a:lnTo>
                  <a:pt x="22304" y="83413"/>
                </a:lnTo>
                <a:lnTo>
                  <a:pt x="22304" y="83415"/>
                </a:lnTo>
                <a:cubicBezTo>
                  <a:pt x="22492" y="83415"/>
                  <a:pt x="22645" y="83268"/>
                  <a:pt x="22646" y="83091"/>
                </a:cubicBezTo>
                <a:lnTo>
                  <a:pt x="22646" y="81835"/>
                </a:lnTo>
                <a:cubicBezTo>
                  <a:pt x="22646" y="81647"/>
                  <a:pt x="22500" y="81493"/>
                  <a:pt x="22322" y="81493"/>
                </a:cubicBezTo>
                <a:lnTo>
                  <a:pt x="21048" y="81493"/>
                </a:lnTo>
                <a:cubicBezTo>
                  <a:pt x="21047" y="81493"/>
                  <a:pt x="21047" y="81493"/>
                  <a:pt x="21046" y="81493"/>
                </a:cubicBezTo>
                <a:close/>
                <a:moveTo>
                  <a:pt x="33684" y="81407"/>
                </a:moveTo>
                <a:cubicBezTo>
                  <a:pt x="33624" y="81407"/>
                  <a:pt x="33563" y="81420"/>
                  <a:pt x="33508" y="81446"/>
                </a:cubicBezTo>
                <a:cubicBezTo>
                  <a:pt x="33483" y="81458"/>
                  <a:pt x="33460" y="81476"/>
                  <a:pt x="33441" y="81496"/>
                </a:cubicBezTo>
                <a:lnTo>
                  <a:pt x="32861" y="82093"/>
                </a:lnTo>
                <a:cubicBezTo>
                  <a:pt x="32755" y="82198"/>
                  <a:pt x="32695" y="82342"/>
                  <a:pt x="32696" y="82490"/>
                </a:cubicBezTo>
                <a:cubicBezTo>
                  <a:pt x="32696" y="82668"/>
                  <a:pt x="32777" y="82796"/>
                  <a:pt x="32861" y="82904"/>
                </a:cubicBezTo>
                <a:lnTo>
                  <a:pt x="33442" y="83485"/>
                </a:lnTo>
                <a:cubicBezTo>
                  <a:pt x="33505" y="83551"/>
                  <a:pt x="33593" y="83587"/>
                  <a:pt x="33683" y="83587"/>
                </a:cubicBezTo>
                <a:lnTo>
                  <a:pt x="33683" y="83587"/>
                </a:lnTo>
                <a:cubicBezTo>
                  <a:pt x="33987" y="83585"/>
                  <a:pt x="34139" y="83219"/>
                  <a:pt x="33924" y="83004"/>
                </a:cubicBezTo>
                <a:lnTo>
                  <a:pt x="33411" y="82490"/>
                </a:lnTo>
                <a:lnTo>
                  <a:pt x="33925" y="81975"/>
                </a:lnTo>
                <a:cubicBezTo>
                  <a:pt x="34060" y="81842"/>
                  <a:pt x="34060" y="81626"/>
                  <a:pt x="33925" y="81493"/>
                </a:cubicBezTo>
                <a:cubicBezTo>
                  <a:pt x="33906" y="81475"/>
                  <a:pt x="33883" y="81458"/>
                  <a:pt x="33859" y="81446"/>
                </a:cubicBezTo>
                <a:cubicBezTo>
                  <a:pt x="33804" y="81420"/>
                  <a:pt x="33744" y="81407"/>
                  <a:pt x="33684" y="81407"/>
                </a:cubicBezTo>
                <a:close/>
                <a:moveTo>
                  <a:pt x="33683" y="83587"/>
                </a:moveTo>
                <a:cubicBezTo>
                  <a:pt x="33683" y="83587"/>
                  <a:pt x="33683" y="83587"/>
                  <a:pt x="33683" y="83587"/>
                </a:cubicBezTo>
                <a:lnTo>
                  <a:pt x="33684" y="83587"/>
                </a:lnTo>
                <a:cubicBezTo>
                  <a:pt x="33684" y="83587"/>
                  <a:pt x="33684" y="83587"/>
                  <a:pt x="33683" y="83587"/>
                </a:cubicBezTo>
                <a:close/>
                <a:moveTo>
                  <a:pt x="36715" y="501"/>
                </a:moveTo>
                <a:cubicBezTo>
                  <a:pt x="40106" y="501"/>
                  <a:pt x="42867" y="3262"/>
                  <a:pt x="42867" y="6654"/>
                </a:cubicBezTo>
                <a:lnTo>
                  <a:pt x="42867" y="79324"/>
                </a:lnTo>
                <a:cubicBezTo>
                  <a:pt x="42867" y="82717"/>
                  <a:pt x="40106" y="85476"/>
                  <a:pt x="36715" y="85476"/>
                </a:cubicBezTo>
                <a:lnTo>
                  <a:pt x="6656" y="85476"/>
                </a:lnTo>
                <a:cubicBezTo>
                  <a:pt x="3262" y="85476"/>
                  <a:pt x="503" y="82717"/>
                  <a:pt x="503" y="79324"/>
                </a:cubicBezTo>
                <a:lnTo>
                  <a:pt x="503" y="6654"/>
                </a:lnTo>
                <a:cubicBezTo>
                  <a:pt x="503" y="3262"/>
                  <a:pt x="3262" y="501"/>
                  <a:pt x="6656" y="501"/>
                </a:cubicBezTo>
                <a:close/>
                <a:moveTo>
                  <a:pt x="6656" y="0"/>
                </a:moveTo>
                <a:cubicBezTo>
                  <a:pt x="2986" y="0"/>
                  <a:pt x="1" y="2985"/>
                  <a:pt x="1" y="6655"/>
                </a:cubicBezTo>
                <a:lnTo>
                  <a:pt x="1" y="79324"/>
                </a:lnTo>
                <a:cubicBezTo>
                  <a:pt x="1" y="82995"/>
                  <a:pt x="2986" y="85980"/>
                  <a:pt x="6656" y="85980"/>
                </a:cubicBezTo>
                <a:lnTo>
                  <a:pt x="36715" y="85980"/>
                </a:lnTo>
                <a:cubicBezTo>
                  <a:pt x="40383" y="85980"/>
                  <a:pt x="43370" y="82993"/>
                  <a:pt x="43370" y="79324"/>
                </a:cubicBezTo>
                <a:lnTo>
                  <a:pt x="43370" y="6655"/>
                </a:lnTo>
                <a:cubicBezTo>
                  <a:pt x="43370" y="2985"/>
                  <a:pt x="40384" y="0"/>
                  <a:pt x="3671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C4BEDAB2-7B2E-4730-8AAF-D944E52CB88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9667" b="9667"/>
          <a:stretch/>
        </p:blipFill>
        <p:spPr>
          <a:xfrm>
            <a:off x="7099646" y="973359"/>
            <a:ext cx="1899311" cy="3404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7301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6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6955200" cy="9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>
                <a:solidFill>
                  <a:schemeClr val="lt2"/>
                </a:solidFill>
              </a:rPr>
              <a:t>Logique de l’Intelligence Artificielle </a:t>
            </a:r>
            <a:endParaRPr/>
          </a:p>
        </p:txBody>
      </p:sp>
      <p:cxnSp>
        <p:nvCxnSpPr>
          <p:cNvPr id="170" name="Google Shape;170;p6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FFFFFF">
                <a:alpha val="49803"/>
              </a:srgbClr>
            </a:outerShdw>
          </a:effectLst>
        </p:spPr>
      </p:cxnSp>
      <p:sp>
        <p:nvSpPr>
          <p:cNvPr id="171" name="Google Shape;171;p6"/>
          <p:cNvSpPr txBox="1">
            <a:spLocks noGrp="1"/>
          </p:cNvSpPr>
          <p:nvPr>
            <p:ph type="sldNum" idx="12"/>
          </p:nvPr>
        </p:nvSpPr>
        <p:spPr>
          <a:xfrm>
            <a:off x="6774900" y="4753816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98D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98D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98D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98D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98D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98D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98D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98D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98D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t>14</a:t>
            </a:fld>
            <a:endParaRPr/>
          </a:p>
        </p:txBody>
      </p:sp>
      <p:pic>
        <p:nvPicPr>
          <p:cNvPr id="172" name="Google Shape;172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02125" y="2062225"/>
            <a:ext cx="3630175" cy="28332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3" name="Google Shape;173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37625" y="1097850"/>
            <a:ext cx="2559175" cy="88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2158366"/>
            <a:ext cx="4634076" cy="25954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75" name="Google Shape;175;p6"/>
          <p:cNvSpPr txBox="1"/>
          <p:nvPr/>
        </p:nvSpPr>
        <p:spPr>
          <a:xfrm>
            <a:off x="938500" y="1322825"/>
            <a:ext cx="22440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</a:pPr>
            <a:r>
              <a:rPr lang="en-US" sz="1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1 - Analyse Statique</a:t>
            </a:r>
            <a:endParaRPr sz="12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</a:pPr>
            <a:r>
              <a:rPr lang="en-US" sz="1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2- Algorithme XGBoost</a:t>
            </a:r>
            <a:endParaRPr sz="12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1800"/>
              <a:buFont typeface="Montserrat"/>
              <a:buNone/>
            </a:pPr>
            <a:endParaRPr sz="18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35352462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34d19d58dd4_3_1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6955200" cy="9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Résultat</a:t>
            </a:r>
            <a:endParaRPr/>
          </a:p>
        </p:txBody>
      </p:sp>
      <p:cxnSp>
        <p:nvCxnSpPr>
          <p:cNvPr id="191" name="Google Shape;191;g34d19d58dd4_3_1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FFFFFF">
                <a:alpha val="49800"/>
              </a:srgbClr>
            </a:outerShdw>
          </a:effectLst>
        </p:spPr>
      </p:cxnSp>
      <p:sp>
        <p:nvSpPr>
          <p:cNvPr id="192" name="Google Shape;192;g34d19d58dd4_3_1"/>
          <p:cNvSpPr txBox="1">
            <a:spLocks noGrp="1"/>
          </p:cNvSpPr>
          <p:nvPr>
            <p:ph type="sldNum" idx="12"/>
          </p:nvPr>
        </p:nvSpPr>
        <p:spPr>
          <a:xfrm>
            <a:off x="6774900" y="4753816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98D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98D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98D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98D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98D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98D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98D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98D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98D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t>15</a:t>
            </a:fld>
            <a:endParaRPr/>
          </a:p>
        </p:txBody>
      </p:sp>
      <p:pic>
        <p:nvPicPr>
          <p:cNvPr id="193" name="Google Shape;193;g34d19d58dd4_3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3113" y="1014278"/>
            <a:ext cx="3989175" cy="3038100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g34d19d58dd4_3_1"/>
          <p:cNvSpPr txBox="1"/>
          <p:nvPr/>
        </p:nvSpPr>
        <p:spPr>
          <a:xfrm>
            <a:off x="382400" y="1567499"/>
            <a:ext cx="4050600" cy="20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lt1"/>
                </a:solidFill>
              </a:rPr>
              <a:t>On observe que </a:t>
            </a:r>
            <a:r>
              <a:rPr lang="en-US" sz="1100" b="1">
                <a:solidFill>
                  <a:schemeClr val="lt1"/>
                </a:solidFill>
              </a:rPr>
              <a:t>trois variables dominent clairement</a:t>
            </a:r>
            <a:r>
              <a:rPr lang="en-US" sz="1100">
                <a:solidFill>
                  <a:schemeClr val="lt1"/>
                </a:solidFill>
              </a:rPr>
              <a:t> :</a:t>
            </a:r>
            <a:endParaRPr sz="1100">
              <a:solidFill>
                <a:schemeClr val="lt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en-US" sz="1100">
                <a:solidFill>
                  <a:schemeClr val="lt1"/>
                </a:solidFill>
              </a:rPr>
              <a:t>La plus importante est </a:t>
            </a:r>
            <a:r>
              <a:rPr lang="en-US" sz="1100" b="1">
                <a:solidFill>
                  <a:schemeClr val="lt1"/>
                </a:solidFill>
              </a:rPr>
              <a:t>sleep_minutes_ma7 (le sommeil moyen sur 7 jours)</a:t>
            </a:r>
            <a:r>
              <a:rPr lang="en-US" sz="1100">
                <a:solidFill>
                  <a:schemeClr val="lt1"/>
                </a:solidFill>
              </a:rPr>
              <a:t>, avec un </a:t>
            </a:r>
            <a:r>
              <a:rPr lang="en-US" sz="1100" b="1">
                <a:solidFill>
                  <a:schemeClr val="lt1"/>
                </a:solidFill>
              </a:rPr>
              <a:t>score d’importance de 906</a:t>
            </a:r>
            <a:r>
              <a:rPr lang="en-US" sz="1100">
                <a:solidFill>
                  <a:schemeClr val="lt1"/>
                </a:solidFill>
              </a:rPr>
              <a:t>, ce qui en fait de loin la variable la plus influente.</a:t>
            </a:r>
            <a:endParaRPr sz="1100">
              <a:solidFill>
                <a:schemeClr val="lt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en-US" sz="1100">
                <a:solidFill>
                  <a:schemeClr val="lt1"/>
                </a:solidFill>
              </a:rPr>
              <a:t>La seconde est </a:t>
            </a:r>
            <a:r>
              <a:rPr lang="en-US" sz="1100" b="1">
                <a:solidFill>
                  <a:schemeClr val="lt1"/>
                </a:solidFill>
              </a:rPr>
              <a:t>calories_ma7</a:t>
            </a:r>
            <a:r>
              <a:rPr lang="en-US" sz="1100">
                <a:solidFill>
                  <a:schemeClr val="lt1"/>
                </a:solidFill>
              </a:rPr>
              <a:t>, avec un score de 573.</a:t>
            </a:r>
            <a:endParaRPr sz="1100">
              <a:solidFill>
                <a:schemeClr val="lt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en-US" sz="1100">
                <a:solidFill>
                  <a:schemeClr val="lt1"/>
                </a:solidFill>
              </a:rPr>
              <a:t>La troisième est </a:t>
            </a:r>
            <a:r>
              <a:rPr lang="en-US" sz="1100" b="1">
                <a:solidFill>
                  <a:schemeClr val="lt1"/>
                </a:solidFill>
              </a:rPr>
              <a:t>tonnage_last_same_type</a:t>
            </a:r>
            <a:r>
              <a:rPr lang="en-US" sz="1100">
                <a:solidFill>
                  <a:schemeClr val="lt1"/>
                </a:solidFill>
              </a:rPr>
              <a:t>, avec un score de 555.</a:t>
            </a:r>
            <a:endParaRPr sz="1100">
              <a:solidFill>
                <a:schemeClr val="lt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1600"/>
              </a:spcAft>
              <a:buClr>
                <a:schemeClr val="lt1"/>
              </a:buClr>
              <a:buSzPts val="1800"/>
              <a:buFont typeface="Montserrat"/>
              <a:buNone/>
            </a:pPr>
            <a:endParaRPr sz="12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" name="Google Shape;194;g34d19d58dd4_3_1">
            <a:extLst>
              <a:ext uri="{FF2B5EF4-FFF2-40B4-BE49-F238E27FC236}">
                <a16:creationId xmlns:a16="http://schemas.microsoft.com/office/drawing/2014/main" id="{6506566B-F79B-4E51-B2AD-814B262BC61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4284700"/>
            <a:ext cx="8839199" cy="46911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007866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34d19d58dd4_3_27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6955200" cy="9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dirty="0"/>
              <a:t>Performance du Model</a:t>
            </a:r>
            <a:endParaRPr dirty="0"/>
          </a:p>
        </p:txBody>
      </p:sp>
      <p:cxnSp>
        <p:nvCxnSpPr>
          <p:cNvPr id="181" name="Google Shape;181;g34d19d58dd4_3_27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FFFFFF">
                <a:alpha val="49800"/>
              </a:srgbClr>
            </a:outerShdw>
          </a:effectLst>
        </p:spPr>
      </p:cxnSp>
      <p:sp>
        <p:nvSpPr>
          <p:cNvPr id="182" name="Google Shape;182;g34d19d58dd4_3_27"/>
          <p:cNvSpPr txBox="1">
            <a:spLocks noGrp="1"/>
          </p:cNvSpPr>
          <p:nvPr>
            <p:ph type="sldNum" idx="12"/>
          </p:nvPr>
        </p:nvSpPr>
        <p:spPr>
          <a:xfrm>
            <a:off x="6774900" y="4753816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98D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98D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98D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98D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98D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98D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98D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98D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98D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t>16</a:t>
            </a:fld>
            <a:endParaRPr/>
          </a:p>
        </p:txBody>
      </p:sp>
      <p:sp>
        <p:nvSpPr>
          <p:cNvPr id="183" name="Google Shape;183;g34d19d58dd4_3_27"/>
          <p:cNvSpPr txBox="1"/>
          <p:nvPr/>
        </p:nvSpPr>
        <p:spPr>
          <a:xfrm>
            <a:off x="1366500" y="3441175"/>
            <a:ext cx="6990300" cy="102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500" i="1" dirty="0" err="1">
                <a:solidFill>
                  <a:schemeClr val="lt1"/>
                </a:solidFill>
              </a:rPr>
              <a:t>Erreurs</a:t>
            </a:r>
            <a:r>
              <a:rPr lang="en-US" sz="1500" i="1" dirty="0">
                <a:solidFill>
                  <a:schemeClr val="lt1"/>
                </a:solidFill>
              </a:rPr>
              <a:t> de </a:t>
            </a:r>
            <a:r>
              <a:rPr lang="en-US" sz="1500" i="1" dirty="0" err="1">
                <a:solidFill>
                  <a:schemeClr val="lt1"/>
                </a:solidFill>
              </a:rPr>
              <a:t>prédiction</a:t>
            </a:r>
            <a:r>
              <a:rPr lang="en-US" sz="1500" i="1" dirty="0">
                <a:solidFill>
                  <a:schemeClr val="lt1"/>
                </a:solidFill>
              </a:rPr>
              <a:t> du tonnage pour </a:t>
            </a:r>
            <a:r>
              <a:rPr lang="en-US" sz="1500" i="1" dirty="0" err="1">
                <a:solidFill>
                  <a:schemeClr val="lt1"/>
                </a:solidFill>
              </a:rPr>
              <a:t>chaque</a:t>
            </a:r>
            <a:r>
              <a:rPr lang="en-US" sz="1500" i="1" dirty="0">
                <a:solidFill>
                  <a:schemeClr val="lt1"/>
                </a:solidFill>
              </a:rPr>
              <a:t> </a:t>
            </a:r>
            <a:r>
              <a:rPr lang="en-US" sz="1500" i="1" dirty="0" err="1">
                <a:solidFill>
                  <a:schemeClr val="lt1"/>
                </a:solidFill>
              </a:rPr>
              <a:t>modèle</a:t>
            </a:r>
            <a:r>
              <a:rPr lang="en-US" sz="1500" i="1" dirty="0">
                <a:solidFill>
                  <a:schemeClr val="lt1"/>
                </a:solidFill>
              </a:rPr>
              <a:t> </a:t>
            </a:r>
            <a:r>
              <a:rPr lang="en-US" sz="1500" dirty="0">
                <a:solidFill>
                  <a:schemeClr val="lt1"/>
                </a:solidFill>
              </a:rPr>
              <a:t>RMSE (</a:t>
            </a:r>
            <a:r>
              <a:rPr lang="en-US" sz="1500" i="1" dirty="0">
                <a:solidFill>
                  <a:schemeClr val="lt1"/>
                </a:solidFill>
              </a:rPr>
              <a:t>Root Mean Square Error</a:t>
            </a:r>
            <a:r>
              <a:rPr lang="en-US" sz="1500" dirty="0">
                <a:solidFill>
                  <a:schemeClr val="lt1"/>
                </a:solidFill>
              </a:rPr>
              <a:t> </a:t>
            </a:r>
            <a:r>
              <a:rPr lang="en-US" sz="1500" dirty="0" err="1">
                <a:solidFill>
                  <a:schemeClr val="lt1"/>
                </a:solidFill>
              </a:rPr>
              <a:t>ou</a:t>
            </a:r>
            <a:r>
              <a:rPr lang="en-US" sz="1500" dirty="0">
                <a:solidFill>
                  <a:schemeClr val="lt1"/>
                </a:solidFill>
              </a:rPr>
              <a:t> </a:t>
            </a:r>
            <a:r>
              <a:rPr lang="en-US" sz="1500" dirty="0" err="1">
                <a:solidFill>
                  <a:schemeClr val="lt1"/>
                </a:solidFill>
              </a:rPr>
              <a:t>racine</a:t>
            </a:r>
            <a:r>
              <a:rPr lang="en-US" sz="1500" dirty="0">
                <a:solidFill>
                  <a:schemeClr val="lt1"/>
                </a:solidFill>
              </a:rPr>
              <a:t> de </a:t>
            </a:r>
            <a:r>
              <a:rPr lang="en-US" sz="1500" dirty="0" err="1">
                <a:solidFill>
                  <a:schemeClr val="lt1"/>
                </a:solidFill>
              </a:rPr>
              <a:t>l’erreur</a:t>
            </a:r>
            <a:r>
              <a:rPr lang="en-US" sz="1500" dirty="0">
                <a:solidFill>
                  <a:schemeClr val="lt1"/>
                </a:solidFill>
              </a:rPr>
              <a:t> </a:t>
            </a:r>
            <a:r>
              <a:rPr lang="en-US" sz="1500" dirty="0" err="1">
                <a:solidFill>
                  <a:schemeClr val="lt1"/>
                </a:solidFill>
              </a:rPr>
              <a:t>quadratique</a:t>
            </a:r>
            <a:r>
              <a:rPr lang="en-US" sz="1500" dirty="0">
                <a:solidFill>
                  <a:schemeClr val="lt1"/>
                </a:solidFill>
              </a:rPr>
              <a:t> </a:t>
            </a:r>
            <a:r>
              <a:rPr lang="en-US" sz="1500" dirty="0" err="1">
                <a:solidFill>
                  <a:schemeClr val="lt1"/>
                </a:solidFill>
              </a:rPr>
              <a:t>moyenne</a:t>
            </a:r>
            <a:r>
              <a:rPr lang="en-US" sz="1500" dirty="0">
                <a:solidFill>
                  <a:schemeClr val="lt1"/>
                </a:solidFill>
              </a:rPr>
              <a:t>) et la MAE (</a:t>
            </a:r>
            <a:r>
              <a:rPr lang="en-US" sz="1500" i="1" dirty="0">
                <a:solidFill>
                  <a:schemeClr val="lt1"/>
                </a:solidFill>
              </a:rPr>
              <a:t>Mean Absolute Error</a:t>
            </a:r>
            <a:r>
              <a:rPr lang="en-US" sz="1500" dirty="0">
                <a:solidFill>
                  <a:schemeClr val="lt1"/>
                </a:solidFill>
              </a:rPr>
              <a:t> </a:t>
            </a:r>
            <a:r>
              <a:rPr lang="en-US" sz="1500" dirty="0" err="1">
                <a:solidFill>
                  <a:schemeClr val="lt1"/>
                </a:solidFill>
              </a:rPr>
              <a:t>ou</a:t>
            </a:r>
            <a:r>
              <a:rPr lang="en-US" sz="1500" dirty="0">
                <a:solidFill>
                  <a:schemeClr val="lt1"/>
                </a:solidFill>
              </a:rPr>
              <a:t> </a:t>
            </a:r>
            <a:r>
              <a:rPr lang="en-US" sz="1500" dirty="0" err="1">
                <a:solidFill>
                  <a:schemeClr val="lt1"/>
                </a:solidFill>
              </a:rPr>
              <a:t>erreur</a:t>
            </a:r>
            <a:r>
              <a:rPr lang="en-US" sz="1500" dirty="0">
                <a:solidFill>
                  <a:schemeClr val="lt1"/>
                </a:solidFill>
              </a:rPr>
              <a:t> </a:t>
            </a:r>
            <a:r>
              <a:rPr lang="en-US" sz="1500" dirty="0" err="1">
                <a:solidFill>
                  <a:schemeClr val="lt1"/>
                </a:solidFill>
              </a:rPr>
              <a:t>absolue</a:t>
            </a:r>
            <a:r>
              <a:rPr lang="en-US" sz="1500" dirty="0">
                <a:solidFill>
                  <a:schemeClr val="lt1"/>
                </a:solidFill>
              </a:rPr>
              <a:t> </a:t>
            </a:r>
            <a:r>
              <a:rPr lang="en-US" sz="1500" dirty="0" err="1">
                <a:solidFill>
                  <a:schemeClr val="lt1"/>
                </a:solidFill>
              </a:rPr>
              <a:t>moyenne</a:t>
            </a:r>
            <a:r>
              <a:rPr lang="en-US" sz="1500" dirty="0">
                <a:solidFill>
                  <a:schemeClr val="lt1"/>
                </a:solidFill>
              </a:rPr>
              <a:t>)</a:t>
            </a:r>
            <a:endParaRPr sz="1500" dirty="0">
              <a:solidFill>
                <a:schemeClr val="lt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1600"/>
              </a:spcAft>
              <a:buClr>
                <a:schemeClr val="lt1"/>
              </a:buClr>
              <a:buSzPts val="1800"/>
              <a:buFont typeface="Montserrat"/>
              <a:buNone/>
            </a:pPr>
            <a:endParaRPr sz="1500" b="1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84" name="Google Shape;184;g34d19d58dd4_3_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2050" y="1866225"/>
            <a:ext cx="3759859" cy="102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g34d19d58dd4_3_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61900" y="1773900"/>
            <a:ext cx="3352800" cy="11144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942164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6955344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Conclusion</a:t>
            </a:r>
            <a:endParaRPr lang="fr-FR" dirty="0"/>
          </a:p>
        </p:txBody>
      </p:sp>
      <p:cxnSp>
        <p:nvCxnSpPr>
          <p:cNvPr id="216" name="Google Shape;216;p44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5" name="Google Shape;215;p44">
            <a:extLst>
              <a:ext uri="{FF2B5EF4-FFF2-40B4-BE49-F238E27FC236}">
                <a16:creationId xmlns:a16="http://schemas.microsoft.com/office/drawing/2014/main" id="{D18D70E1-E564-4746-97E0-5CDF96036BD4}"/>
              </a:ext>
            </a:extLst>
          </p:cNvPr>
          <p:cNvSpPr txBox="1">
            <a:spLocks/>
          </p:cNvSpPr>
          <p:nvPr/>
        </p:nvSpPr>
        <p:spPr>
          <a:xfrm>
            <a:off x="750349" y="1191075"/>
            <a:ext cx="7455151" cy="35627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Récapitulatif</a:t>
            </a:r>
            <a:r>
              <a:rPr lang="en-US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 des missions du </a:t>
            </a:r>
            <a:r>
              <a:rPr lang="en-US" b="1" dirty="0" err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projet</a:t>
            </a:r>
            <a:r>
              <a:rPr lang="en-US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 :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360000" indent="-301625" algn="just">
              <a:buClr>
                <a:srgbClr val="85D5E6"/>
              </a:buClr>
              <a:buSzPts val="1150"/>
              <a:buFont typeface="Montserrat"/>
              <a:buChar char="●"/>
              <a:defRPr/>
            </a:pPr>
            <a:r>
              <a:rPr lang="fr-FR" dirty="0">
                <a:solidFill>
                  <a:srgbClr val="FFFFFF"/>
                </a:solidFill>
              </a:rPr>
              <a:t>Création d’une application mobile Android </a:t>
            </a:r>
            <a:r>
              <a:rPr lang="fr-FR" dirty="0" err="1">
                <a:solidFill>
                  <a:srgbClr val="FFFFFF"/>
                </a:solidFill>
              </a:rPr>
              <a:t>React</a:t>
            </a:r>
            <a:endParaRPr lang="fr-FR" dirty="0">
              <a:solidFill>
                <a:srgbClr val="FFFFFF"/>
              </a:solidFill>
            </a:endParaRPr>
          </a:p>
          <a:p>
            <a:pPr marL="360000" indent="-301625" algn="just">
              <a:buClr>
                <a:srgbClr val="85D5E6"/>
              </a:buClr>
              <a:buSzPts val="1150"/>
              <a:buFont typeface="Montserrat"/>
              <a:buChar char="●"/>
              <a:defRPr/>
            </a:pPr>
            <a:r>
              <a:rPr lang="fr-FR" sz="1400" dirty="0">
                <a:solidFill>
                  <a:srgbClr val="FFFFFF"/>
                </a:solidFill>
              </a:rPr>
              <a:t>Génération d’un modèle IA</a:t>
            </a:r>
          </a:p>
          <a:p>
            <a:pPr marL="360000" indent="-301625" algn="just">
              <a:buClr>
                <a:srgbClr val="85D5E6"/>
              </a:buClr>
              <a:buSzPts val="1150"/>
              <a:buFont typeface="Montserrat"/>
              <a:buChar char="●"/>
              <a:defRPr/>
            </a:pPr>
            <a:r>
              <a:rPr lang="fr-FR" dirty="0">
                <a:solidFill>
                  <a:srgbClr val="FFFFFF"/>
                </a:solidFill>
              </a:rPr>
              <a:t>Collecte de données physiologiques </a:t>
            </a:r>
            <a:r>
              <a:rPr lang="fr-FR" dirty="0">
                <a:solidFill>
                  <a:srgbClr val="FFFFFF"/>
                </a:solidFill>
                <a:sym typeface="Wingdings" panose="05000000000000000000" pitchFamily="2" charset="2"/>
              </a:rPr>
              <a:t> </a:t>
            </a:r>
            <a:r>
              <a:rPr lang="fr-FR" dirty="0">
                <a:solidFill>
                  <a:srgbClr val="FFFFFF"/>
                </a:solidFill>
              </a:rPr>
              <a:t>capteurs, M5Stack</a:t>
            </a:r>
          </a:p>
          <a:p>
            <a:pPr marL="360000" indent="-301625" algn="just">
              <a:buClr>
                <a:srgbClr val="85D5E6"/>
              </a:buClr>
              <a:buSzPts val="1150"/>
              <a:buFont typeface="Montserrat"/>
              <a:buChar char="●"/>
              <a:defRPr/>
            </a:pPr>
            <a:r>
              <a:rPr lang="fr-FR" dirty="0">
                <a:solidFill>
                  <a:srgbClr val="FFFFFF"/>
                </a:solidFill>
              </a:rPr>
              <a:t>Bluetooth</a:t>
            </a:r>
            <a:endParaRPr lang="fr-FR" sz="1400" dirty="0">
              <a:solidFill>
                <a:srgbClr val="FFFFFF"/>
              </a:solidFill>
            </a:endParaRPr>
          </a:p>
          <a:p>
            <a:pPr marL="360000" indent="-301625" algn="just">
              <a:buClr>
                <a:srgbClr val="85D5E6"/>
              </a:buClr>
              <a:buSzPts val="1150"/>
              <a:buFont typeface="Montserrat"/>
              <a:buChar char="●"/>
              <a:defRPr/>
            </a:pPr>
            <a:r>
              <a:rPr lang="fr-FR" sz="1400" dirty="0">
                <a:solidFill>
                  <a:srgbClr val="FFFFFF"/>
                </a:solidFill>
              </a:rPr>
              <a:t>Gestion de données dans une base de données </a:t>
            </a:r>
            <a:r>
              <a:rPr lang="fr-FR" sz="1400" dirty="0" err="1">
                <a:solidFill>
                  <a:srgbClr val="FFFFFF"/>
                </a:solidFill>
              </a:rPr>
              <a:t>Firebase</a:t>
            </a:r>
            <a:endParaRPr lang="fr-FR" sz="1400" dirty="0">
              <a:solidFill>
                <a:srgbClr val="FFFFFF"/>
              </a:solidFill>
            </a:endParaRPr>
          </a:p>
          <a:p>
            <a:pPr marL="360000" indent="-301625" algn="just">
              <a:buClr>
                <a:srgbClr val="85D5E6"/>
              </a:buClr>
              <a:buSzPts val="1150"/>
              <a:buFont typeface="Montserrat"/>
              <a:buChar char="●"/>
              <a:defRPr/>
            </a:pPr>
            <a:endParaRPr lang="fr-FR" dirty="0">
              <a:solidFill>
                <a:srgbClr val="FFFFFF"/>
              </a:solidFill>
            </a:endParaRPr>
          </a:p>
          <a:p>
            <a:pPr marL="58375" indent="0" algn="just">
              <a:buClr>
                <a:srgbClr val="85D5E6"/>
              </a:buClr>
              <a:buSzPts val="1150"/>
              <a:buNone/>
              <a:defRPr/>
            </a:pPr>
            <a:r>
              <a:rPr lang="fr-FR" sz="1400" b="1" dirty="0">
                <a:solidFill>
                  <a:schemeClr val="bg2"/>
                </a:solidFill>
              </a:rPr>
              <a:t>Améliorations futures :</a:t>
            </a:r>
          </a:p>
          <a:p>
            <a:pPr marL="58375" indent="0" algn="just">
              <a:buClr>
                <a:srgbClr val="85D5E6"/>
              </a:buClr>
              <a:buSzPts val="1150"/>
              <a:buNone/>
              <a:defRPr/>
            </a:pPr>
            <a:endParaRPr lang="fr-FR" sz="1400" dirty="0">
              <a:solidFill>
                <a:srgbClr val="FFFFFF"/>
              </a:solidFill>
            </a:endParaRPr>
          </a:p>
          <a:p>
            <a:pPr marL="360000" indent="-301625" algn="just">
              <a:buClr>
                <a:srgbClr val="85D5E6"/>
              </a:buClr>
              <a:buSzPts val="1150"/>
              <a:buFont typeface="Montserrat"/>
              <a:buChar char="●"/>
              <a:defRPr/>
            </a:pPr>
            <a:r>
              <a:rPr lang="fr-FR" dirty="0">
                <a:solidFill>
                  <a:srgbClr val="FFFFFF"/>
                </a:solidFill>
              </a:rPr>
              <a:t>Remplacement des capteurs utilisés par un PCB </a:t>
            </a:r>
            <a:r>
              <a:rPr lang="fr-FR" dirty="0">
                <a:solidFill>
                  <a:srgbClr val="FFFFFF"/>
                </a:solidFill>
                <a:sym typeface="Wingdings" panose="05000000000000000000" pitchFamily="2" charset="2"/>
              </a:rPr>
              <a:t> plus compacte et adapté pour la vie quotidienne</a:t>
            </a:r>
            <a:endParaRPr lang="fr-FR" dirty="0">
              <a:solidFill>
                <a:srgbClr val="FFFFFF"/>
              </a:solidFill>
            </a:endParaRPr>
          </a:p>
          <a:p>
            <a:pPr marL="360000" indent="-301625" algn="just">
              <a:buClr>
                <a:srgbClr val="85D5E6"/>
              </a:buClr>
              <a:buSzPts val="1150"/>
              <a:buFont typeface="Montserrat"/>
              <a:buChar char="●"/>
              <a:defRPr/>
            </a:pPr>
            <a:r>
              <a:rPr lang="fr-FR" dirty="0">
                <a:solidFill>
                  <a:srgbClr val="FFFFFF"/>
                </a:solidFill>
              </a:rPr>
              <a:t>CAO du PCB + bracelet montre</a:t>
            </a:r>
            <a:endParaRPr lang="fr-FR" sz="1400" dirty="0">
              <a:solidFill>
                <a:srgbClr val="FFFFFF"/>
              </a:solidFill>
            </a:endParaRPr>
          </a:p>
          <a:p>
            <a:pPr marL="360000" indent="-301625" algn="just">
              <a:buClr>
                <a:srgbClr val="85D5E6"/>
              </a:buClr>
              <a:buSzPts val="1150"/>
              <a:buFont typeface="Montserrat"/>
              <a:buChar char="●"/>
              <a:defRPr/>
            </a:pPr>
            <a:r>
              <a:rPr lang="fr-FR" sz="1400" dirty="0">
                <a:solidFill>
                  <a:srgbClr val="FFFFFF"/>
                </a:solidFill>
              </a:rPr>
              <a:t>Amélioration de la prédiction du modèle IA</a:t>
            </a:r>
          </a:p>
          <a:p>
            <a:pPr marL="360000" indent="-301625" algn="just">
              <a:buClr>
                <a:srgbClr val="85D5E6"/>
              </a:buClr>
              <a:buSzPts val="1150"/>
              <a:buFont typeface="Montserrat"/>
              <a:buChar char="●"/>
              <a:defRPr/>
            </a:pPr>
            <a:r>
              <a:rPr lang="fr-FR" dirty="0">
                <a:solidFill>
                  <a:srgbClr val="FFFFFF"/>
                </a:solidFill>
              </a:rPr>
              <a:t>Connexion dynamique des utilisateurs </a:t>
            </a:r>
            <a:r>
              <a:rPr lang="fr-FR" dirty="0">
                <a:solidFill>
                  <a:srgbClr val="FFFFFF"/>
                </a:solidFill>
                <a:sym typeface="Wingdings" panose="05000000000000000000" pitchFamily="2" charset="2"/>
              </a:rPr>
              <a:t> compte Google</a:t>
            </a:r>
            <a:endParaRPr lang="fr-FR" sz="1400" dirty="0">
              <a:solidFill>
                <a:srgbClr val="FFFFFF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6" name="Espace réservé du numéro de diapositive 1">
            <a:extLst>
              <a:ext uri="{FF2B5EF4-FFF2-40B4-BE49-F238E27FC236}">
                <a16:creationId xmlns:a16="http://schemas.microsoft.com/office/drawing/2014/main" id="{7E2755C9-4569-4231-BF50-21C75B0FFAE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6774900" y="4753816"/>
            <a:ext cx="2057400" cy="274637"/>
          </a:xfrm>
        </p:spPr>
        <p:txBody>
          <a:bodyPr/>
          <a:lstStyle/>
          <a:p>
            <a:fld id="{9957F7F4-7E11-461D-9C51-9E4841813EE8}" type="slidenum">
              <a:rPr lang="fr-FR" smtClean="0"/>
              <a:pPr/>
              <a:t>17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304758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6955344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Conclusion</a:t>
            </a:r>
            <a:endParaRPr lang="fr-FR" dirty="0"/>
          </a:p>
        </p:txBody>
      </p:sp>
      <p:cxnSp>
        <p:nvCxnSpPr>
          <p:cNvPr id="216" name="Google Shape;216;p44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5" name="Google Shape;215;p44">
            <a:extLst>
              <a:ext uri="{FF2B5EF4-FFF2-40B4-BE49-F238E27FC236}">
                <a16:creationId xmlns:a16="http://schemas.microsoft.com/office/drawing/2014/main" id="{D18D70E1-E564-4746-97E0-5CDF96036BD4}"/>
              </a:ext>
            </a:extLst>
          </p:cNvPr>
          <p:cNvSpPr txBox="1">
            <a:spLocks/>
          </p:cNvSpPr>
          <p:nvPr/>
        </p:nvSpPr>
        <p:spPr>
          <a:xfrm>
            <a:off x="421481" y="1155215"/>
            <a:ext cx="4946400" cy="4624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 err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Diagramme</a:t>
            </a:r>
            <a:r>
              <a:rPr lang="en-US" sz="16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 de Gantt</a:t>
            </a:r>
            <a:endParaRPr lang="en-US" sz="1600" b="1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Espace réservé du numéro de diapositive 1">
            <a:extLst>
              <a:ext uri="{FF2B5EF4-FFF2-40B4-BE49-F238E27FC236}">
                <a16:creationId xmlns:a16="http://schemas.microsoft.com/office/drawing/2014/main" id="{7E2755C9-4569-4231-BF50-21C75B0FFAE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6774900" y="4753816"/>
            <a:ext cx="2057400" cy="274637"/>
          </a:xfrm>
        </p:spPr>
        <p:txBody>
          <a:bodyPr/>
          <a:lstStyle/>
          <a:p>
            <a:fld id="{9957F7F4-7E11-461D-9C51-9E4841813EE8}" type="slidenum">
              <a:rPr lang="fr-FR" smtClean="0"/>
              <a:pPr/>
              <a:t>18</a:t>
            </a:fld>
            <a:endParaRPr lang="fr-FR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E15EE7BE-DEEB-48D2-A429-71CD7612FD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550" y="1768983"/>
            <a:ext cx="8343900" cy="1988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1813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6955344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Conclusion</a:t>
            </a:r>
            <a:endParaRPr lang="fr-FR" dirty="0"/>
          </a:p>
        </p:txBody>
      </p:sp>
      <p:cxnSp>
        <p:nvCxnSpPr>
          <p:cNvPr id="216" name="Google Shape;216;p44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5" name="Google Shape;215;p44">
            <a:extLst>
              <a:ext uri="{FF2B5EF4-FFF2-40B4-BE49-F238E27FC236}">
                <a16:creationId xmlns:a16="http://schemas.microsoft.com/office/drawing/2014/main" id="{D18D70E1-E564-4746-97E0-5CDF96036BD4}"/>
              </a:ext>
            </a:extLst>
          </p:cNvPr>
          <p:cNvSpPr txBox="1">
            <a:spLocks/>
          </p:cNvSpPr>
          <p:nvPr/>
        </p:nvSpPr>
        <p:spPr>
          <a:xfrm>
            <a:off x="378618" y="955008"/>
            <a:ext cx="4946400" cy="4624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 err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Diagramme</a:t>
            </a:r>
            <a:r>
              <a:rPr lang="en-US" sz="16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 de Gantt </a:t>
            </a:r>
            <a:r>
              <a:rPr lang="en-US" sz="1600" b="1" dirty="0" err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détaillé</a:t>
            </a:r>
            <a:endParaRPr lang="en-US" sz="1600" b="1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Espace réservé du numéro de diapositive 1">
            <a:extLst>
              <a:ext uri="{FF2B5EF4-FFF2-40B4-BE49-F238E27FC236}">
                <a16:creationId xmlns:a16="http://schemas.microsoft.com/office/drawing/2014/main" id="{7E2755C9-4569-4231-BF50-21C75B0FFAE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6774900" y="4753816"/>
            <a:ext cx="2057400" cy="274637"/>
          </a:xfrm>
        </p:spPr>
        <p:txBody>
          <a:bodyPr/>
          <a:lstStyle/>
          <a:p>
            <a:fld id="{9957F7F4-7E11-461D-9C51-9E4841813EE8}" type="slidenum">
              <a:rPr lang="fr-FR" smtClean="0"/>
              <a:pPr/>
              <a:t>19</a:t>
            </a:fld>
            <a:endParaRPr lang="fr-FR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5A574603-1699-4E48-87E8-E58F153009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8173" y="1460827"/>
            <a:ext cx="2585171" cy="346355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D33E9DFA-0805-493C-B422-8361DCECAA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3118" y="2591111"/>
            <a:ext cx="4762373" cy="78487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605728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9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SOMMAIRE</a:t>
            </a:r>
            <a:endParaRPr dirty="0"/>
          </a:p>
        </p:txBody>
      </p:sp>
      <p:sp>
        <p:nvSpPr>
          <p:cNvPr id="171" name="Google Shape;171;p39"/>
          <p:cNvSpPr txBox="1">
            <a:spLocks noGrp="1"/>
          </p:cNvSpPr>
          <p:nvPr>
            <p:ph type="body" idx="1"/>
          </p:nvPr>
        </p:nvSpPr>
        <p:spPr>
          <a:xfrm>
            <a:off x="466281" y="1074575"/>
            <a:ext cx="7739219" cy="39403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/>
          </a:p>
          <a:p>
            <a:pPr marL="457200" lvl="0" indent="-301625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Font typeface="Montserrat ExtraBold"/>
              <a:buAutoNum type="arabicPeriod"/>
            </a:pPr>
            <a:r>
              <a:rPr lang="en-US" sz="1400" dirty="0"/>
              <a:t>Introduction : </a:t>
            </a:r>
            <a:r>
              <a:rPr lang="en-US" sz="1400" dirty="0" err="1"/>
              <a:t>quel</a:t>
            </a:r>
            <a:r>
              <a:rPr lang="en-US" sz="1400" dirty="0"/>
              <a:t> </a:t>
            </a:r>
            <a:r>
              <a:rPr lang="en-US" sz="1400" dirty="0" err="1"/>
              <a:t>est</a:t>
            </a:r>
            <a:r>
              <a:rPr lang="en-US" sz="1400" dirty="0"/>
              <a:t> le </a:t>
            </a:r>
            <a:r>
              <a:rPr lang="en-US" sz="1400" dirty="0" err="1"/>
              <a:t>besoin</a:t>
            </a:r>
            <a:r>
              <a:rPr lang="en-US" sz="1400" dirty="0"/>
              <a:t> ? </a:t>
            </a:r>
          </a:p>
          <a:p>
            <a:pPr>
              <a:buClr>
                <a:schemeClr val="accent1"/>
              </a:buClr>
              <a:buFont typeface="Montserrat ExtraBold"/>
              <a:buAutoNum type="arabicPeriod"/>
            </a:pPr>
            <a:r>
              <a:rPr lang="en-US" sz="1400" dirty="0" err="1"/>
              <a:t>Présentation</a:t>
            </a:r>
            <a:r>
              <a:rPr lang="en-US" sz="1400" dirty="0"/>
              <a:t> du matériel </a:t>
            </a:r>
            <a:r>
              <a:rPr lang="en-US" sz="1400" dirty="0" err="1"/>
              <a:t>utilisé</a:t>
            </a:r>
            <a:r>
              <a:rPr lang="en-US" sz="1400" dirty="0"/>
              <a:t> </a:t>
            </a:r>
          </a:p>
          <a:p>
            <a:pPr marL="457200" lvl="0" indent="-301625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Font typeface="Montserrat ExtraBold"/>
              <a:buAutoNum type="arabicPeriod"/>
            </a:pPr>
            <a:r>
              <a:rPr lang="en-US" sz="1400" dirty="0"/>
              <a:t>Architecture du </a:t>
            </a:r>
            <a:r>
              <a:rPr lang="en-US" sz="1400" dirty="0" err="1"/>
              <a:t>projet</a:t>
            </a:r>
            <a:endParaRPr lang="en-US" sz="1400" dirty="0"/>
          </a:p>
          <a:p>
            <a:pPr marL="457200" lvl="0" indent="-301625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Font typeface="Montserrat ExtraBold"/>
              <a:buAutoNum type="arabicPeriod"/>
            </a:pPr>
            <a:r>
              <a:rPr lang="en-US" sz="1400" dirty="0" err="1"/>
              <a:t>Présentation</a:t>
            </a:r>
            <a:r>
              <a:rPr lang="en-US" sz="1400" dirty="0"/>
              <a:t> de </a:t>
            </a:r>
            <a:r>
              <a:rPr lang="en-US" sz="1400" dirty="0" err="1"/>
              <a:t>l’application</a:t>
            </a:r>
            <a:r>
              <a:rPr lang="en-US" sz="1400" dirty="0"/>
              <a:t> : Tracker</a:t>
            </a:r>
          </a:p>
          <a:p>
            <a:pPr marL="914400" lvl="0" indent="-301625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50"/>
              <a:buChar char="●"/>
            </a:pPr>
            <a:r>
              <a:rPr lang="en-US" sz="1400" dirty="0"/>
              <a:t>Page “Home”</a:t>
            </a:r>
          </a:p>
          <a:p>
            <a:pPr marL="914400" lvl="0" indent="-301625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50"/>
              <a:buChar char="●"/>
            </a:pPr>
            <a:r>
              <a:rPr lang="en-US" sz="1400" dirty="0"/>
              <a:t>Page “</a:t>
            </a:r>
            <a:r>
              <a:rPr lang="en-US" sz="1400" dirty="0" err="1"/>
              <a:t>Entrainements</a:t>
            </a:r>
            <a:r>
              <a:rPr lang="en-US" sz="1400" dirty="0"/>
              <a:t>”</a:t>
            </a:r>
          </a:p>
          <a:p>
            <a:pPr marL="914400">
              <a:buClr>
                <a:schemeClr val="accent2"/>
              </a:buClr>
            </a:pPr>
            <a:r>
              <a:rPr lang="en-US" sz="1400" dirty="0"/>
              <a:t>Page “Nutrition”</a:t>
            </a:r>
          </a:p>
          <a:p>
            <a:pPr marL="914400">
              <a:buClr>
                <a:schemeClr val="accent2"/>
              </a:buClr>
            </a:pPr>
            <a:r>
              <a:rPr lang="en-US" sz="1400" dirty="0"/>
              <a:t>Page “</a:t>
            </a:r>
            <a:r>
              <a:rPr lang="en-US" sz="1400" dirty="0" err="1"/>
              <a:t>Sommeil</a:t>
            </a:r>
            <a:r>
              <a:rPr lang="en-US" sz="1400" dirty="0"/>
              <a:t>”</a:t>
            </a:r>
          </a:p>
          <a:p>
            <a:pPr marL="914400">
              <a:buClr>
                <a:schemeClr val="accent2"/>
              </a:buClr>
            </a:pPr>
            <a:r>
              <a:rPr lang="en-US" sz="1400" dirty="0"/>
              <a:t>Page “</a:t>
            </a:r>
            <a:r>
              <a:rPr lang="en-US" sz="1400" dirty="0" err="1"/>
              <a:t>Montre</a:t>
            </a:r>
            <a:r>
              <a:rPr lang="en-US" sz="1400" dirty="0"/>
              <a:t>”</a:t>
            </a:r>
          </a:p>
          <a:p>
            <a:pPr marL="498475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Font typeface="+mj-lt"/>
              <a:buAutoNum type="arabicPeriod" startAt="5"/>
            </a:pPr>
            <a:r>
              <a:rPr lang="en-US" sz="1400" dirty="0" err="1"/>
              <a:t>Logique</a:t>
            </a:r>
            <a:r>
              <a:rPr lang="en-US" sz="1400" dirty="0"/>
              <a:t> de </a:t>
            </a:r>
            <a:r>
              <a:rPr lang="en-US" sz="1400" dirty="0" err="1"/>
              <a:t>l’Intelligence</a:t>
            </a:r>
            <a:r>
              <a:rPr lang="en-US" sz="1400" dirty="0"/>
              <a:t> </a:t>
            </a:r>
            <a:r>
              <a:rPr lang="en-US" sz="1400" dirty="0" err="1"/>
              <a:t>Artificielle</a:t>
            </a:r>
            <a:endParaRPr lang="en-US" sz="1400" dirty="0"/>
          </a:p>
          <a:p>
            <a:pPr marL="914400" lvl="0" indent="-301625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50"/>
              <a:buChar char="●"/>
            </a:pPr>
            <a:r>
              <a:rPr lang="en-US" sz="1400" dirty="0" err="1"/>
              <a:t>Résultat</a:t>
            </a:r>
            <a:endParaRPr lang="en-US" sz="1400" dirty="0"/>
          </a:p>
          <a:p>
            <a:pPr marL="914400" lvl="0" indent="-301625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50"/>
              <a:buChar char="●"/>
            </a:pPr>
            <a:r>
              <a:rPr lang="en-US" sz="1400" dirty="0"/>
              <a:t>Performance du Model</a:t>
            </a:r>
          </a:p>
          <a:p>
            <a:pPr marL="384175" lvl="0" indent="-2286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Font typeface="+mj-lt"/>
              <a:buAutoNum type="arabicPeriod" startAt="6"/>
            </a:pPr>
            <a:r>
              <a:rPr lang="en-US" sz="1400" dirty="0"/>
              <a:t>Conclusion</a:t>
            </a:r>
          </a:p>
          <a:p>
            <a:pPr marL="914400" lvl="0" indent="-301625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50"/>
              <a:buChar char="●"/>
            </a:pPr>
            <a:r>
              <a:rPr lang="en-US" sz="1400" dirty="0"/>
              <a:t>Les missions </a:t>
            </a:r>
            <a:r>
              <a:rPr lang="en-US" sz="1400" dirty="0" err="1"/>
              <a:t>réalisées</a:t>
            </a:r>
            <a:r>
              <a:rPr lang="en-US" sz="1400" dirty="0"/>
              <a:t> </a:t>
            </a:r>
            <a:r>
              <a:rPr lang="en-US" sz="1400" dirty="0">
                <a:sym typeface="Wingdings" panose="05000000000000000000" pitchFamily="2" charset="2"/>
              </a:rPr>
              <a:t> </a:t>
            </a:r>
            <a:r>
              <a:rPr lang="en-US" sz="1400" dirty="0" err="1">
                <a:sym typeface="Wingdings" panose="05000000000000000000" pitchFamily="2" charset="2"/>
              </a:rPr>
              <a:t>Diagramme</a:t>
            </a:r>
            <a:r>
              <a:rPr lang="en-US" sz="1400" dirty="0">
                <a:sym typeface="Wingdings" panose="05000000000000000000" pitchFamily="2" charset="2"/>
              </a:rPr>
              <a:t> de Gantt </a:t>
            </a:r>
            <a:endParaRPr lang="en-US" sz="1400" dirty="0"/>
          </a:p>
          <a:p>
            <a:pPr marL="914400" lvl="0" indent="-301625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50"/>
              <a:buChar char="●"/>
            </a:pPr>
            <a:r>
              <a:rPr lang="en-US" sz="1400" dirty="0" err="1"/>
              <a:t>Potentielles</a:t>
            </a:r>
            <a:r>
              <a:rPr lang="en-US" sz="1400" dirty="0"/>
              <a:t> </a:t>
            </a:r>
            <a:r>
              <a:rPr lang="en-US" sz="1400" dirty="0" err="1"/>
              <a:t>améliorations</a:t>
            </a:r>
            <a:endParaRPr lang="en-US" sz="1400" dirty="0"/>
          </a:p>
          <a:p>
            <a:pPr marL="384175" lvl="0" indent="-2286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Font typeface="+mj-lt"/>
              <a:buAutoNum type="arabicPeriod" startAt="4"/>
            </a:pPr>
            <a:endParaRPr lang="en-US" sz="1400" dirty="0"/>
          </a:p>
          <a:p>
            <a:pPr marL="914400">
              <a:buClr>
                <a:schemeClr val="accent2"/>
              </a:buClr>
            </a:pPr>
            <a:endParaRPr lang="en-US" sz="1400" dirty="0"/>
          </a:p>
        </p:txBody>
      </p:sp>
      <p:cxnSp>
        <p:nvCxnSpPr>
          <p:cNvPr id="172" name="Google Shape;172;p39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5" name="Espace réservé du numéro de diapositive 1">
            <a:extLst>
              <a:ext uri="{FF2B5EF4-FFF2-40B4-BE49-F238E27FC236}">
                <a16:creationId xmlns:a16="http://schemas.microsoft.com/office/drawing/2014/main" id="{61FCAA73-EBA4-4B00-8D17-E8C6A4943D4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6774900" y="4753816"/>
            <a:ext cx="2057400" cy="274637"/>
          </a:xfrm>
        </p:spPr>
        <p:txBody>
          <a:bodyPr/>
          <a:lstStyle/>
          <a:p>
            <a:fld id="{9957F7F4-7E11-461D-9C51-9E4841813EE8}" type="slidenum">
              <a:rPr lang="fr-FR" smtClean="0"/>
              <a:pPr/>
              <a:t>2</a:t>
            </a:fld>
            <a:endParaRPr lang="fr-FR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6955344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Introduction : quel est le besoin ? </a:t>
            </a:r>
          </a:p>
        </p:txBody>
      </p:sp>
      <p:sp>
        <p:nvSpPr>
          <p:cNvPr id="215" name="Google Shape;215;p44"/>
          <p:cNvSpPr txBox="1">
            <a:spLocks noGrp="1"/>
          </p:cNvSpPr>
          <p:nvPr>
            <p:ph type="body" idx="1"/>
          </p:nvPr>
        </p:nvSpPr>
        <p:spPr>
          <a:xfrm>
            <a:off x="281941" y="2186438"/>
            <a:ext cx="4251517" cy="12947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60000" marR="0" lvl="0" indent="-301625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5D5E6"/>
              </a:buClr>
              <a:buSzPts val="1150"/>
              <a:buFont typeface="Montserrat"/>
              <a:buChar char="●"/>
              <a:tabLst/>
              <a:defRPr/>
            </a:pPr>
            <a:r>
              <a:rPr lang="en-US" dirty="0" err="1">
                <a:solidFill>
                  <a:srgbClr val="FFFFFF"/>
                </a:solidFill>
              </a:rPr>
              <a:t>Equipe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>
                <a:solidFill>
                  <a:srgbClr val="FFFFFF"/>
                </a:solidFill>
                <a:sym typeface="Wingdings" panose="05000000000000000000" pitchFamily="2" charset="2"/>
              </a:rPr>
              <a:t> </a:t>
            </a:r>
            <a:r>
              <a:rPr lang="en-US" dirty="0" err="1">
                <a:solidFill>
                  <a:srgbClr val="FFFFFF"/>
                </a:solidFill>
                <a:sym typeface="Wingdings" panose="05000000000000000000" pitchFamily="2" charset="2"/>
              </a:rPr>
              <a:t>pratiquants</a:t>
            </a:r>
            <a:r>
              <a:rPr lang="en-US" dirty="0">
                <a:solidFill>
                  <a:srgbClr val="FFFFFF"/>
                </a:solidFill>
                <a:sym typeface="Wingdings" panose="05000000000000000000" pitchFamily="2" charset="2"/>
              </a:rPr>
              <a:t> de musculation</a:t>
            </a:r>
          </a:p>
          <a:p>
            <a:pPr marL="360000" marR="0" lvl="0" indent="-301625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5D5E6"/>
              </a:buClr>
              <a:buSzPts val="1150"/>
              <a:buFont typeface="Montserrat"/>
              <a:buChar char="●"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sym typeface="Wingdings" panose="05000000000000000000" pitchFamily="2" charset="2"/>
              </a:rPr>
              <a:t>+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sym typeface="Wingdings" panose="05000000000000000000" pitchFamily="2" charset="2"/>
              </a:rPr>
              <a:t>d’une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sym typeface="Wingdings" panose="05000000000000000000" pitchFamily="2" charset="2"/>
              </a:rPr>
              <a:t>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sym typeface="Wingdings" panose="05000000000000000000" pitchFamily="2" charset="2"/>
              </a:rPr>
              <a:t>dizaine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sym typeface="Wingdings" panose="05000000000000000000" pitchFamily="2" charset="2"/>
              </a:rPr>
              <a:t>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sym typeface="Wingdings" panose="05000000000000000000" pitchFamily="2" charset="2"/>
              </a:rPr>
              <a:t>d’applications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sym typeface="Wingdings" panose="05000000000000000000" pitchFamily="2" charset="2"/>
              </a:rPr>
              <a:t> pour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sym typeface="Wingdings" panose="05000000000000000000" pitchFamily="2" charset="2"/>
              </a:rPr>
              <a:t>enregistrer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sym typeface="Wingdings" panose="05000000000000000000" pitchFamily="2" charset="2"/>
              </a:rPr>
              <a:t>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sym typeface="Wingdings" panose="05000000000000000000" pitchFamily="2" charset="2"/>
              </a:rPr>
              <a:t>ses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sym typeface="Wingdings" panose="05000000000000000000" pitchFamily="2" charset="2"/>
              </a:rPr>
              <a:t> séances </a:t>
            </a:r>
            <a:b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sym typeface="Wingdings" panose="05000000000000000000" pitchFamily="2" charset="2"/>
              </a:rPr>
            </a:b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sym typeface="Wingdings" panose="05000000000000000000" pitchFamily="2" charset="2"/>
              </a:rPr>
              <a:t>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sym typeface="Wingdings" panose="05000000000000000000" pitchFamily="2" charset="2"/>
              </a:rPr>
              <a:t>mais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sym typeface="Wingdings" panose="05000000000000000000" pitchFamily="2" charset="2"/>
              </a:rPr>
              <a:t> manque de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sym typeface="Wingdings" panose="05000000000000000000" pitchFamily="2" charset="2"/>
              </a:rPr>
              <a:t>données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/>
              <a:sym typeface="Wingdings" panose="05000000000000000000" pitchFamily="2" charset="2"/>
            </a:endParaRPr>
          </a:p>
          <a:p>
            <a:pPr marL="360000" marR="0" lvl="0" indent="-301625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5D5E6"/>
              </a:buClr>
              <a:buSzPts val="1150"/>
              <a:buFont typeface="Montserrat"/>
              <a:buChar char="●"/>
              <a:tabLst/>
              <a:defRPr/>
            </a:pPr>
            <a:r>
              <a:rPr lang="en-US" dirty="0">
                <a:solidFill>
                  <a:srgbClr val="FFFFFF"/>
                </a:solidFill>
                <a:sym typeface="Wingdings" panose="05000000000000000000" pitchFamily="2" charset="2"/>
              </a:rPr>
              <a:t>Conseils </a:t>
            </a:r>
            <a:r>
              <a:rPr lang="en-US" dirty="0" err="1">
                <a:solidFill>
                  <a:srgbClr val="FFFFFF"/>
                </a:solidFill>
                <a:sym typeface="Wingdings" panose="05000000000000000000" pitchFamily="2" charset="2"/>
              </a:rPr>
              <a:t>personnalisés</a:t>
            </a:r>
            <a:r>
              <a:rPr lang="en-US" dirty="0">
                <a:solidFill>
                  <a:srgbClr val="FFFFFF"/>
                </a:solidFill>
                <a:sym typeface="Wingdings" panose="05000000000000000000" pitchFamily="2" charset="2"/>
              </a:rPr>
              <a:t>  IA</a:t>
            </a:r>
          </a:p>
          <a:p>
            <a:pPr marL="360000" marR="0" lvl="0" indent="-301625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5D5E6"/>
              </a:buClr>
              <a:buSzPts val="1150"/>
              <a:buFont typeface="Montserrat"/>
              <a:buChar char="●"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/>
              <a:sym typeface="Montserrat"/>
            </a:endParaRPr>
          </a:p>
        </p:txBody>
      </p:sp>
      <p:cxnSp>
        <p:nvCxnSpPr>
          <p:cNvPr id="216" name="Google Shape;216;p44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3" name="Image 2">
            <a:extLst>
              <a:ext uri="{FF2B5EF4-FFF2-40B4-BE49-F238E27FC236}">
                <a16:creationId xmlns:a16="http://schemas.microsoft.com/office/drawing/2014/main" id="{C95C6756-DDAC-4538-B34F-656D83082C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2647" y="1191300"/>
            <a:ext cx="4313905" cy="328500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96531442-CF96-494B-BD0F-AD05BC62D64E}"/>
              </a:ext>
            </a:extLst>
          </p:cNvPr>
          <p:cNvSpPr txBox="1"/>
          <p:nvPr/>
        </p:nvSpPr>
        <p:spPr>
          <a:xfrm>
            <a:off x="5446567" y="4544586"/>
            <a:ext cx="27860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rgbClr val="FFFFFF"/>
                </a:solidFill>
                <a:latin typeface="Montserrat"/>
                <a:sym typeface="Montserrat"/>
              </a:rPr>
              <a:t>Google </a:t>
            </a:r>
            <a:r>
              <a:rPr lang="fr-FR" b="1" dirty="0" err="1">
                <a:solidFill>
                  <a:srgbClr val="FFFFFF"/>
                </a:solidFill>
                <a:latin typeface="Montserrat"/>
                <a:sym typeface="Montserrat"/>
              </a:rPr>
              <a:t>Playstore</a:t>
            </a:r>
            <a:endParaRPr lang="fr-FR" b="1" dirty="0">
              <a:solidFill>
                <a:srgbClr val="FFFFFF"/>
              </a:solidFill>
              <a:latin typeface="Montserrat"/>
              <a:sym typeface="Montserrat"/>
            </a:endParaRPr>
          </a:p>
        </p:txBody>
      </p:sp>
      <p:sp>
        <p:nvSpPr>
          <p:cNvPr id="7" name="Espace réservé du numéro de diapositive 1">
            <a:extLst>
              <a:ext uri="{FF2B5EF4-FFF2-40B4-BE49-F238E27FC236}">
                <a16:creationId xmlns:a16="http://schemas.microsoft.com/office/drawing/2014/main" id="{D18CE26F-EA95-4105-86C7-B3FD04F73F9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6774900" y="4753816"/>
            <a:ext cx="2057400" cy="274637"/>
          </a:xfrm>
        </p:spPr>
        <p:txBody>
          <a:bodyPr/>
          <a:lstStyle/>
          <a:p>
            <a:fld id="{9957F7F4-7E11-461D-9C51-9E4841813EE8}" type="slidenum">
              <a:rPr lang="fr-FR" smtClean="0"/>
              <a:pPr/>
              <a:t>3</a:t>
            </a:fld>
            <a:endParaRPr lang="fr-FR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6955344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Présentation du matériel utilisé</a:t>
            </a:r>
          </a:p>
        </p:txBody>
      </p:sp>
      <p:sp>
        <p:nvSpPr>
          <p:cNvPr id="215" name="Google Shape;215;p44"/>
          <p:cNvSpPr txBox="1">
            <a:spLocks noGrp="1"/>
          </p:cNvSpPr>
          <p:nvPr>
            <p:ph type="body" idx="1"/>
          </p:nvPr>
        </p:nvSpPr>
        <p:spPr>
          <a:xfrm>
            <a:off x="495588" y="1162359"/>
            <a:ext cx="3004850" cy="44813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/>
              <a:t>M5 Watch Stick CPlus2</a:t>
            </a:r>
            <a:endParaRPr sz="1600" b="1" dirty="0"/>
          </a:p>
        </p:txBody>
      </p:sp>
      <p:cxnSp>
        <p:nvCxnSpPr>
          <p:cNvPr id="216" name="Google Shape;216;p44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grpSp>
        <p:nvGrpSpPr>
          <p:cNvPr id="2" name="Groupe 1">
            <a:extLst>
              <a:ext uri="{FF2B5EF4-FFF2-40B4-BE49-F238E27FC236}">
                <a16:creationId xmlns:a16="http://schemas.microsoft.com/office/drawing/2014/main" id="{D6B1C0CE-2006-41C8-8EC8-0D73D268EF78}"/>
              </a:ext>
            </a:extLst>
          </p:cNvPr>
          <p:cNvGrpSpPr/>
          <p:nvPr/>
        </p:nvGrpSpPr>
        <p:grpSpPr>
          <a:xfrm>
            <a:off x="398158" y="1767213"/>
            <a:ext cx="4479551" cy="1862273"/>
            <a:chOff x="398158" y="1767213"/>
            <a:chExt cx="4479551" cy="1862273"/>
          </a:xfrm>
        </p:grpSpPr>
        <p:pic>
          <p:nvPicPr>
            <p:cNvPr id="3" name="Image 2">
              <a:extLst>
                <a:ext uri="{FF2B5EF4-FFF2-40B4-BE49-F238E27FC236}">
                  <a16:creationId xmlns:a16="http://schemas.microsoft.com/office/drawing/2014/main" id="{67DB433F-B7C0-4DA5-8EA5-7D06A372F2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1944" r="27153"/>
            <a:stretch/>
          </p:blipFill>
          <p:spPr>
            <a:xfrm rot="16200000">
              <a:off x="1387222" y="1418841"/>
              <a:ext cx="1221581" cy="3199709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cxnSp>
          <p:nvCxnSpPr>
            <p:cNvPr id="5" name="Connecteur droit avec flèche 4">
              <a:extLst>
                <a:ext uri="{FF2B5EF4-FFF2-40B4-BE49-F238E27FC236}">
                  <a16:creationId xmlns:a16="http://schemas.microsoft.com/office/drawing/2014/main" id="{44E0A5FC-ADB7-4082-B145-E46A457428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43138" y="2121276"/>
              <a:ext cx="600075" cy="514768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8FC8F85D-00FD-410D-8B1E-677B712FC166}"/>
                </a:ext>
              </a:extLst>
            </p:cNvPr>
            <p:cNvSpPr txBox="1"/>
            <p:nvPr/>
          </p:nvSpPr>
          <p:spPr>
            <a:xfrm>
              <a:off x="2843213" y="1767213"/>
              <a:ext cx="203449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Capteur fréquence cardiaque (MAX30102)</a:t>
              </a:r>
            </a:p>
          </p:txBody>
        </p:sp>
      </p:grpSp>
      <p:sp>
        <p:nvSpPr>
          <p:cNvPr id="15" name="Google Shape;266;p48">
            <a:extLst>
              <a:ext uri="{FF2B5EF4-FFF2-40B4-BE49-F238E27FC236}">
                <a16:creationId xmlns:a16="http://schemas.microsoft.com/office/drawing/2014/main" id="{71075A6C-1EE7-4425-B224-CF3AB4EA06E3}"/>
              </a:ext>
            </a:extLst>
          </p:cNvPr>
          <p:cNvSpPr txBox="1">
            <a:spLocks/>
          </p:cNvSpPr>
          <p:nvPr/>
        </p:nvSpPr>
        <p:spPr>
          <a:xfrm>
            <a:off x="4729162" y="3114676"/>
            <a:ext cx="4689841" cy="344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Aft>
                <a:spcPts val="1600"/>
              </a:spcAft>
              <a:buFont typeface="Montserrat"/>
              <a:buNone/>
            </a:pPr>
            <a:r>
              <a:rPr lang="fr-FR" sz="1100" b="1" dirty="0"/>
              <a:t>Caractéristiques principales :</a:t>
            </a:r>
          </a:p>
          <a:p>
            <a:pPr marL="360000" indent="-301625" algn="just">
              <a:buClr>
                <a:schemeClr val="accent2"/>
              </a:buClr>
              <a:buSzPts val="1150"/>
            </a:pPr>
            <a:r>
              <a:rPr lang="fr-FR" sz="1200" dirty="0" err="1"/>
              <a:t>Microcontroleur</a:t>
            </a:r>
            <a:r>
              <a:rPr lang="fr-FR" sz="1200" dirty="0"/>
              <a:t> : ESP32-PICO-V3-02</a:t>
            </a:r>
          </a:p>
          <a:p>
            <a:pPr marL="360000" indent="-301625" algn="just">
              <a:buClr>
                <a:schemeClr val="accent2"/>
              </a:buClr>
              <a:buSzPts val="1150"/>
            </a:pPr>
            <a:r>
              <a:rPr lang="fr-FR" sz="1200" dirty="0"/>
              <a:t>Fréquence d’horloge : 240MHz</a:t>
            </a:r>
          </a:p>
          <a:p>
            <a:pPr marL="360000" indent="-301625" algn="just">
              <a:buClr>
                <a:schemeClr val="accent2"/>
              </a:buClr>
              <a:buSzPts val="1150"/>
            </a:pPr>
            <a:r>
              <a:rPr lang="fr-FR" sz="1200" dirty="0"/>
              <a:t>Mémoires : 2MB PSRAM, 8MB Flash</a:t>
            </a:r>
          </a:p>
          <a:p>
            <a:pPr marL="360000" indent="-301625" algn="just">
              <a:buClr>
                <a:schemeClr val="accent2"/>
              </a:buClr>
              <a:buSzPts val="1150"/>
            </a:pPr>
            <a:r>
              <a:rPr lang="fr-FR" sz="1200" dirty="0"/>
              <a:t>Alimentation : 5V / 500mA</a:t>
            </a:r>
          </a:p>
          <a:p>
            <a:pPr marL="360000" indent="-301625" algn="just">
              <a:buClr>
                <a:schemeClr val="accent2"/>
              </a:buClr>
              <a:buSzPts val="1150"/>
            </a:pPr>
            <a:r>
              <a:rPr lang="fr-FR" sz="1200" dirty="0"/>
              <a:t>USB C</a:t>
            </a:r>
          </a:p>
          <a:p>
            <a:pPr marL="360000" indent="-301625" algn="just">
              <a:buClr>
                <a:schemeClr val="accent2"/>
              </a:buClr>
              <a:buSzPts val="1150"/>
            </a:pPr>
            <a:r>
              <a:rPr lang="fr-FR" sz="1200" dirty="0"/>
              <a:t>Bluetooth, Wi-Fi</a:t>
            </a:r>
          </a:p>
          <a:p>
            <a:pPr marL="360000" indent="-301625" algn="just">
              <a:buClr>
                <a:schemeClr val="accent2"/>
              </a:buClr>
              <a:buSzPts val="1150"/>
            </a:pPr>
            <a:r>
              <a:rPr lang="fr-FR" sz="1200" dirty="0" err="1"/>
              <a:t>Ecran</a:t>
            </a:r>
            <a:r>
              <a:rPr lang="fr-FR" sz="1200" dirty="0"/>
              <a:t> LCD</a:t>
            </a:r>
          </a:p>
          <a:p>
            <a:pPr marL="360000" indent="-301625" algn="just">
              <a:buClr>
                <a:schemeClr val="accent2"/>
              </a:buClr>
              <a:buSzPts val="1150"/>
            </a:pPr>
            <a:r>
              <a:rPr lang="fr-FR" sz="1200" dirty="0"/>
              <a:t>Poids : 17,2g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1B372AB0-9F76-46B7-BB5D-54B9C2BB39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6441" y="1031183"/>
            <a:ext cx="1995281" cy="199528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1" name="Espace réservé du numéro de diapositive 1">
            <a:extLst>
              <a:ext uri="{FF2B5EF4-FFF2-40B4-BE49-F238E27FC236}">
                <a16:creationId xmlns:a16="http://schemas.microsoft.com/office/drawing/2014/main" id="{AF47B3F1-C261-4A14-81B3-0769142BE1D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6774900" y="4753816"/>
            <a:ext cx="2057400" cy="274637"/>
          </a:xfrm>
        </p:spPr>
        <p:txBody>
          <a:bodyPr/>
          <a:lstStyle/>
          <a:p>
            <a:fld id="{9957F7F4-7E11-461D-9C51-9E4841813EE8}" type="slidenum">
              <a:rPr lang="fr-FR" smtClean="0"/>
              <a:pPr/>
              <a:t>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953049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4d19d58dd4_2_21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6955200" cy="9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Présentation du matériel utilisé</a:t>
            </a:r>
            <a:endParaRPr/>
          </a:p>
        </p:txBody>
      </p:sp>
      <p:sp>
        <p:nvSpPr>
          <p:cNvPr id="79" name="Google Shape;79;g34d19d58dd4_2_21"/>
          <p:cNvSpPr txBox="1">
            <a:spLocks noGrp="1"/>
          </p:cNvSpPr>
          <p:nvPr>
            <p:ph type="body" idx="1"/>
          </p:nvPr>
        </p:nvSpPr>
        <p:spPr>
          <a:xfrm>
            <a:off x="736588" y="1162359"/>
            <a:ext cx="30048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600" b="1"/>
              <a:t>Capteur de fréquence cardiaque : MAX30102</a:t>
            </a:r>
            <a:endParaRPr sz="1600" b="1"/>
          </a:p>
        </p:txBody>
      </p:sp>
      <p:cxnSp>
        <p:nvCxnSpPr>
          <p:cNvPr id="80" name="Google Shape;80;g34d19d58dd4_2_21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FFFFFF">
                <a:alpha val="49800"/>
              </a:srgbClr>
            </a:outerShdw>
          </a:effectLst>
        </p:spPr>
      </p:cxnSp>
      <p:sp>
        <p:nvSpPr>
          <p:cNvPr id="81" name="Google Shape;81;g34d19d58dd4_2_21"/>
          <p:cNvSpPr txBox="1">
            <a:spLocks noGrp="1"/>
          </p:cNvSpPr>
          <p:nvPr>
            <p:ph type="sldNum" idx="12"/>
          </p:nvPr>
        </p:nvSpPr>
        <p:spPr>
          <a:xfrm>
            <a:off x="6774900" y="4753816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98D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98D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98D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98D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98D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98D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98D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98D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98D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/>
              <a:t>5</a:t>
            </a:fld>
            <a:endParaRPr/>
          </a:p>
        </p:txBody>
      </p:sp>
      <p:pic>
        <p:nvPicPr>
          <p:cNvPr id="82" name="Google Shape;82;g34d19d58dd4_2_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3488" y="2104025"/>
            <a:ext cx="2311025" cy="2216225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g34d19d58dd4_2_21"/>
          <p:cNvSpPr txBox="1"/>
          <p:nvPr/>
        </p:nvSpPr>
        <p:spPr>
          <a:xfrm>
            <a:off x="4601875" y="1162350"/>
            <a:ext cx="4030200" cy="29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Le </a:t>
            </a:r>
            <a:r>
              <a:rPr lang="en-US" b="1">
                <a:solidFill>
                  <a:schemeClr val="lt1"/>
                </a:solidFill>
              </a:rPr>
              <a:t>MAX30102</a:t>
            </a:r>
            <a:r>
              <a:rPr lang="en-US">
                <a:solidFill>
                  <a:schemeClr val="lt1"/>
                </a:solidFill>
              </a:rPr>
              <a:t> est un capteur optique compact conçu pour la mesure de la </a:t>
            </a:r>
            <a:r>
              <a:rPr lang="en-US" b="1">
                <a:solidFill>
                  <a:schemeClr val="lt1"/>
                </a:solidFill>
              </a:rPr>
              <a:t>fréquence cardiaque</a:t>
            </a:r>
            <a:r>
              <a:rPr lang="en-US">
                <a:solidFill>
                  <a:schemeClr val="lt1"/>
                </a:solidFill>
              </a:rPr>
              <a:t> et de la </a:t>
            </a:r>
            <a:r>
              <a:rPr lang="en-US" b="1">
                <a:solidFill>
                  <a:schemeClr val="lt1"/>
                </a:solidFill>
              </a:rPr>
              <a:t>saturation en oxygène du sang (SpO₂)</a:t>
            </a:r>
            <a:r>
              <a:rPr lang="en-US">
                <a:solidFill>
                  <a:schemeClr val="lt1"/>
                </a:solidFill>
              </a:rPr>
              <a:t>. 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Il intègre deux LEDs : rouge et infrarouge.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Communication via une interface </a:t>
            </a:r>
            <a:r>
              <a:rPr lang="en-US" b="1">
                <a:solidFill>
                  <a:schemeClr val="lt1"/>
                </a:solidFill>
              </a:rPr>
              <a:t>I2C</a:t>
            </a:r>
            <a:r>
              <a:rPr lang="en-US">
                <a:solidFill>
                  <a:schemeClr val="lt1"/>
                </a:solidFill>
              </a:rPr>
              <a:t> avec le M5Stack.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Il est idéal pour mesurer les données physiologiques de l'utilisateur, particulièrement pendant l'effort.</a:t>
            </a:r>
            <a:endParaRPr sz="17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4d19d58dd4_2_6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6955200" cy="9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Communication avec les capteurs </a:t>
            </a:r>
            <a:endParaRPr/>
          </a:p>
        </p:txBody>
      </p:sp>
      <p:sp>
        <p:nvSpPr>
          <p:cNvPr id="89" name="Google Shape;89;g34d19d58dd4_2_6"/>
          <p:cNvSpPr txBox="1">
            <a:spLocks noGrp="1"/>
          </p:cNvSpPr>
          <p:nvPr>
            <p:ph type="body" idx="1"/>
          </p:nvPr>
        </p:nvSpPr>
        <p:spPr>
          <a:xfrm>
            <a:off x="495588" y="1162359"/>
            <a:ext cx="30048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600" b="1"/>
              <a:t>M5 Watch Stick CPlus2 avec capteur MAX30102</a:t>
            </a:r>
            <a:endParaRPr sz="1600" b="1"/>
          </a:p>
        </p:txBody>
      </p:sp>
      <p:cxnSp>
        <p:nvCxnSpPr>
          <p:cNvPr id="90" name="Google Shape;90;g34d19d58dd4_2_6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FFFFFF">
                <a:alpha val="49800"/>
              </a:srgbClr>
            </a:outerShdw>
          </a:effectLst>
        </p:spPr>
      </p:cxnSp>
      <p:sp>
        <p:nvSpPr>
          <p:cNvPr id="91" name="Google Shape;91;g34d19d58dd4_2_6"/>
          <p:cNvSpPr txBox="1">
            <a:spLocks noGrp="1"/>
          </p:cNvSpPr>
          <p:nvPr>
            <p:ph type="sldNum" idx="12"/>
          </p:nvPr>
        </p:nvSpPr>
        <p:spPr>
          <a:xfrm>
            <a:off x="6774900" y="4753816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98D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98D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98D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98D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98D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98D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98D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98D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98D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/>
              <a:t>6</a:t>
            </a:fld>
            <a:endParaRPr/>
          </a:p>
        </p:txBody>
      </p:sp>
      <p:pic>
        <p:nvPicPr>
          <p:cNvPr id="92" name="Google Shape;92;g34d19d58dd4_2_6" title="1744884300599.jpg"/>
          <p:cNvPicPr preferRelativeResize="0"/>
          <p:nvPr/>
        </p:nvPicPr>
        <p:blipFill rotWithShape="1">
          <a:blip r:embed="rId3">
            <a:alphaModFix/>
          </a:blip>
          <a:srcRect t="30813" b="6238"/>
          <a:stretch/>
        </p:blipFill>
        <p:spPr>
          <a:xfrm rot="-5400000">
            <a:off x="2829675" y="1999422"/>
            <a:ext cx="2659676" cy="232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g34d19d58dd4_2_6" title="1744884300606.jpg"/>
          <p:cNvPicPr preferRelativeResize="0"/>
          <p:nvPr/>
        </p:nvPicPr>
        <p:blipFill rotWithShape="1">
          <a:blip r:embed="rId4">
            <a:alphaModFix/>
          </a:blip>
          <a:srcRect l="22405" r="19458"/>
          <a:stretch/>
        </p:blipFill>
        <p:spPr>
          <a:xfrm>
            <a:off x="552975" y="1833650"/>
            <a:ext cx="2057401" cy="265419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g34d19d58dd4_2_6"/>
          <p:cNvSpPr txBox="1"/>
          <p:nvPr/>
        </p:nvSpPr>
        <p:spPr>
          <a:xfrm>
            <a:off x="5642253" y="1386425"/>
            <a:ext cx="3426000" cy="34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</a:pPr>
            <a:r>
              <a:rPr lang="en-US" sz="11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Fonctionnement :</a:t>
            </a:r>
            <a:endParaRPr/>
          </a:p>
          <a:p>
            <a:pPr marL="360000" marR="0" lvl="0" indent="-301625" algn="just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50"/>
              <a:buFont typeface="Montserrat"/>
              <a:buChar char="●"/>
            </a:pPr>
            <a:r>
              <a:rPr lang="en-US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Programmation sous Arduino IDE du microcontrôleur</a:t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360000" marR="0" lvl="0" indent="-301625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50"/>
              <a:buFont typeface="Montserrat"/>
              <a:buChar char="●"/>
            </a:pPr>
            <a:r>
              <a:rPr lang="en-US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Connexion avec le capteur MAX30102 en se référant à la documentation M5Stack</a:t>
            </a:r>
            <a:endParaRPr/>
          </a:p>
          <a:p>
            <a:pPr marL="360000" marR="0" lvl="0" indent="-301625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50"/>
              <a:buFont typeface="Montserrat"/>
              <a:buChar char="●"/>
            </a:pPr>
            <a:r>
              <a:rPr lang="en-US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Le capteur fonctionne lorsqu’il est en contact avec un doigt</a:t>
            </a:r>
            <a:endParaRPr/>
          </a:p>
          <a:p>
            <a:pPr marL="360000" marR="0" lvl="0" indent="-301625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50"/>
              <a:buFont typeface="Montserrat"/>
              <a:buChar char="●"/>
            </a:pPr>
            <a:r>
              <a:rPr lang="en-US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La mesure se fait par la différence entre IR et RED, lorsque cette différence est importante le capteur capte un BPM, ce que nous ne sommes pas parvenu à réaliser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6955344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Architecture du projet</a:t>
            </a:r>
          </a:p>
        </p:txBody>
      </p:sp>
      <p:cxnSp>
        <p:nvCxnSpPr>
          <p:cNvPr id="216" name="Google Shape;216;p44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5" name="Espace réservé du numéro de diapositive 1">
            <a:extLst>
              <a:ext uri="{FF2B5EF4-FFF2-40B4-BE49-F238E27FC236}">
                <a16:creationId xmlns:a16="http://schemas.microsoft.com/office/drawing/2014/main" id="{7C0F1FA6-82C5-48DF-9743-2D679A29093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6774900" y="4753816"/>
            <a:ext cx="2057400" cy="274637"/>
          </a:xfrm>
        </p:spPr>
        <p:txBody>
          <a:bodyPr/>
          <a:lstStyle/>
          <a:p>
            <a:fld id="{9957F7F4-7E11-461D-9C51-9E4841813EE8}" type="slidenum">
              <a:rPr lang="fr-FR" smtClean="0"/>
              <a:pPr/>
              <a:t>7</a:t>
            </a:fld>
            <a:endParaRPr lang="fr-FR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34BB8322-5530-4662-86D2-1C10C2D0F2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3243" y="1100452"/>
            <a:ext cx="2957513" cy="383663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903657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8"/>
          <p:cNvSpPr txBox="1">
            <a:spLocks noGrp="1"/>
          </p:cNvSpPr>
          <p:nvPr>
            <p:ph type="title"/>
          </p:nvPr>
        </p:nvSpPr>
        <p:spPr>
          <a:xfrm>
            <a:off x="346415" y="115047"/>
            <a:ext cx="6576899" cy="125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PRÉSENTATION DE L’APPLICATION : TRACKER</a:t>
            </a:r>
          </a:p>
        </p:txBody>
      </p:sp>
      <p:sp>
        <p:nvSpPr>
          <p:cNvPr id="266" name="Google Shape;266;p48"/>
          <p:cNvSpPr txBox="1">
            <a:spLocks noGrp="1"/>
          </p:cNvSpPr>
          <p:nvPr>
            <p:ph type="body" idx="1"/>
          </p:nvPr>
        </p:nvSpPr>
        <p:spPr>
          <a:xfrm>
            <a:off x="651215" y="3421012"/>
            <a:ext cx="6823641" cy="34449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 b="1" dirty="0"/>
              <a:t>Fonctionnalités principales :</a:t>
            </a:r>
          </a:p>
          <a:p>
            <a:pPr marL="360000" indent="-301625">
              <a:buClr>
                <a:schemeClr val="accent2"/>
              </a:buClr>
              <a:buSzPts val="1150"/>
            </a:pPr>
            <a:r>
              <a:rPr lang="en-US" sz="1150" dirty="0" err="1"/>
              <a:t>Enregistrement</a:t>
            </a:r>
            <a:r>
              <a:rPr lang="en-US" sz="1150" dirty="0"/>
              <a:t> des </a:t>
            </a:r>
            <a:r>
              <a:rPr lang="en-US" sz="1150" b="1" dirty="0"/>
              <a:t>séances de Musculation</a:t>
            </a:r>
          </a:p>
          <a:p>
            <a:pPr marL="360000" indent="-301625">
              <a:buClr>
                <a:schemeClr val="accent2"/>
              </a:buClr>
              <a:buSzPts val="1150"/>
            </a:pPr>
            <a:r>
              <a:rPr lang="en-US" sz="1150" dirty="0" err="1"/>
              <a:t>Calcul</a:t>
            </a:r>
            <a:r>
              <a:rPr lang="en-US" sz="1150" dirty="0"/>
              <a:t> et </a:t>
            </a:r>
            <a:r>
              <a:rPr lang="en-US" sz="1150" dirty="0" err="1"/>
              <a:t>Enregistrement</a:t>
            </a:r>
            <a:r>
              <a:rPr lang="en-US" sz="1150" dirty="0"/>
              <a:t> des </a:t>
            </a:r>
            <a:r>
              <a:rPr lang="en-US" sz="1150" b="1" dirty="0" err="1"/>
              <a:t>repas</a:t>
            </a:r>
            <a:r>
              <a:rPr lang="en-US" sz="1150" b="1" dirty="0"/>
              <a:t> de la </a:t>
            </a:r>
            <a:r>
              <a:rPr lang="en-US" sz="1150" b="1" dirty="0" err="1"/>
              <a:t>journée</a:t>
            </a:r>
            <a:r>
              <a:rPr lang="en-US" sz="1150" dirty="0"/>
              <a:t> </a:t>
            </a:r>
            <a:r>
              <a:rPr lang="en-US" sz="1150" dirty="0">
                <a:sym typeface="Wingdings" panose="05000000000000000000" pitchFamily="2" charset="2"/>
              </a:rPr>
              <a:t> calories, lipides, </a:t>
            </a:r>
            <a:r>
              <a:rPr lang="en-US" sz="1150" dirty="0" err="1">
                <a:sym typeface="Wingdings" panose="05000000000000000000" pitchFamily="2" charset="2"/>
              </a:rPr>
              <a:t>glucides</a:t>
            </a:r>
            <a:r>
              <a:rPr lang="en-US" sz="1150" dirty="0">
                <a:sym typeface="Wingdings" panose="05000000000000000000" pitchFamily="2" charset="2"/>
              </a:rPr>
              <a:t>, </a:t>
            </a:r>
            <a:r>
              <a:rPr lang="en-US" sz="1150" dirty="0" err="1">
                <a:sym typeface="Wingdings" panose="05000000000000000000" pitchFamily="2" charset="2"/>
              </a:rPr>
              <a:t>protéines</a:t>
            </a:r>
            <a:endParaRPr lang="en-US" sz="1150" dirty="0">
              <a:sym typeface="Wingdings" panose="05000000000000000000" pitchFamily="2" charset="2"/>
            </a:endParaRPr>
          </a:p>
          <a:p>
            <a:pPr marL="360000" indent="-301625">
              <a:buClr>
                <a:schemeClr val="accent2"/>
              </a:buClr>
              <a:buSzPts val="1150"/>
            </a:pPr>
            <a:r>
              <a:rPr lang="en-US" sz="1150" dirty="0" err="1"/>
              <a:t>Enregistrement</a:t>
            </a:r>
            <a:r>
              <a:rPr lang="en-US" sz="1150" dirty="0"/>
              <a:t> du </a:t>
            </a:r>
            <a:r>
              <a:rPr lang="en-US" sz="1150" b="1" dirty="0"/>
              <a:t>temps </a:t>
            </a:r>
            <a:r>
              <a:rPr lang="en-US" sz="1150" b="1" dirty="0" err="1"/>
              <a:t>d’Endormissement</a:t>
            </a:r>
            <a:r>
              <a:rPr lang="en-US" sz="1150" dirty="0"/>
              <a:t> </a:t>
            </a:r>
            <a:r>
              <a:rPr lang="en-US" sz="1150" dirty="0">
                <a:sym typeface="Wingdings" panose="05000000000000000000" pitchFamily="2" charset="2"/>
              </a:rPr>
              <a:t> phases de </a:t>
            </a:r>
            <a:r>
              <a:rPr lang="en-US" sz="1150" dirty="0" err="1">
                <a:sym typeface="Wingdings" panose="05000000000000000000" pitchFamily="2" charset="2"/>
              </a:rPr>
              <a:t>sommeil</a:t>
            </a:r>
            <a:endParaRPr lang="en-US" sz="1150" dirty="0">
              <a:sym typeface="Wingdings" panose="05000000000000000000" pitchFamily="2" charset="2"/>
            </a:endParaRPr>
          </a:p>
          <a:p>
            <a:pPr marL="360000" indent="-301625">
              <a:buClr>
                <a:schemeClr val="accent2"/>
              </a:buClr>
              <a:buSzPts val="1150"/>
            </a:pPr>
            <a:r>
              <a:rPr lang="en-US" sz="1150" dirty="0" err="1"/>
              <a:t>Affichage</a:t>
            </a:r>
            <a:r>
              <a:rPr lang="en-US" sz="1150" dirty="0"/>
              <a:t> des </a:t>
            </a:r>
            <a:r>
              <a:rPr lang="en-US" sz="1150" b="1" dirty="0" err="1"/>
              <a:t>paramètres</a:t>
            </a:r>
            <a:r>
              <a:rPr lang="en-US" sz="1150" b="1" dirty="0"/>
              <a:t> </a:t>
            </a:r>
            <a:r>
              <a:rPr lang="en-US" sz="1150" b="1" dirty="0" err="1"/>
              <a:t>physiologiques</a:t>
            </a:r>
            <a:r>
              <a:rPr lang="en-US" sz="1150" b="1" dirty="0"/>
              <a:t> </a:t>
            </a:r>
            <a:r>
              <a:rPr lang="en-US" sz="1150" dirty="0">
                <a:sym typeface="Wingdings" panose="05000000000000000000" pitchFamily="2" charset="2"/>
              </a:rPr>
              <a:t> M5Stack (</a:t>
            </a:r>
            <a:r>
              <a:rPr lang="en-US" sz="1150" dirty="0" err="1">
                <a:sym typeface="Wingdings" panose="05000000000000000000" pitchFamily="2" charset="2"/>
              </a:rPr>
              <a:t>capteurs</a:t>
            </a:r>
            <a:r>
              <a:rPr lang="en-US" sz="1150" dirty="0">
                <a:sym typeface="Wingdings" panose="05000000000000000000" pitchFamily="2" charset="2"/>
              </a:rPr>
              <a:t>), Bluetooth</a:t>
            </a:r>
          </a:p>
          <a:p>
            <a:pPr marL="360000" indent="-301625">
              <a:buClr>
                <a:schemeClr val="accent2"/>
              </a:buClr>
              <a:buSzPts val="1150"/>
            </a:pPr>
            <a:r>
              <a:rPr lang="en-US" sz="1150" dirty="0">
                <a:sym typeface="Wingdings" panose="05000000000000000000" pitchFamily="2" charset="2"/>
              </a:rPr>
              <a:t>Page </a:t>
            </a:r>
            <a:r>
              <a:rPr lang="en-US" sz="1150" dirty="0" err="1">
                <a:sym typeface="Wingdings" panose="05000000000000000000" pitchFamily="2" charset="2"/>
              </a:rPr>
              <a:t>Principale</a:t>
            </a:r>
            <a:r>
              <a:rPr lang="en-US" sz="1150" dirty="0">
                <a:sym typeface="Wingdings" panose="05000000000000000000" pitchFamily="2" charset="2"/>
              </a:rPr>
              <a:t> </a:t>
            </a:r>
            <a:r>
              <a:rPr lang="en-US" sz="1150" dirty="0" err="1">
                <a:sym typeface="Wingdings" panose="05000000000000000000" pitchFamily="2" charset="2"/>
              </a:rPr>
              <a:t>récapitulative</a:t>
            </a:r>
            <a:r>
              <a:rPr lang="en-US" sz="1150" dirty="0">
                <a:sym typeface="Wingdings" panose="05000000000000000000" pitchFamily="2" charset="2"/>
              </a:rPr>
              <a:t> avec </a:t>
            </a:r>
            <a:r>
              <a:rPr lang="en-US" sz="1150" b="1" dirty="0">
                <a:sym typeface="Wingdings" panose="05000000000000000000" pitchFamily="2" charset="2"/>
              </a:rPr>
              <a:t>conseils IA</a:t>
            </a:r>
            <a:endParaRPr lang="en-US" sz="1150" b="1" dirty="0"/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6" name="Espace réservé du numéro de diapositive 1">
            <a:extLst>
              <a:ext uri="{FF2B5EF4-FFF2-40B4-BE49-F238E27FC236}">
                <a16:creationId xmlns:a16="http://schemas.microsoft.com/office/drawing/2014/main" id="{41F7AF38-026F-4531-82B6-381607270C5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6774900" y="4753816"/>
            <a:ext cx="2057400" cy="274637"/>
          </a:xfrm>
        </p:spPr>
        <p:txBody>
          <a:bodyPr/>
          <a:lstStyle/>
          <a:p>
            <a:fld id="{9957F7F4-7E11-461D-9C51-9E4841813EE8}" type="slidenum">
              <a:rPr lang="fr-FR" smtClean="0"/>
              <a:pPr/>
              <a:t>8</a:t>
            </a:fld>
            <a:endParaRPr lang="fr-FR" dirty="0"/>
          </a:p>
        </p:txBody>
      </p:sp>
      <p:cxnSp>
        <p:nvCxnSpPr>
          <p:cNvPr id="8" name="Google Shape;216;p44">
            <a:extLst>
              <a:ext uri="{FF2B5EF4-FFF2-40B4-BE49-F238E27FC236}">
                <a16:creationId xmlns:a16="http://schemas.microsoft.com/office/drawing/2014/main" id="{F4991F61-6ADE-4DAF-9F4B-20D7904E3BD1}"/>
              </a:ext>
            </a:extLst>
          </p:cNvPr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3" name="Image 2">
            <a:extLst>
              <a:ext uri="{FF2B5EF4-FFF2-40B4-BE49-F238E27FC236}">
                <a16:creationId xmlns:a16="http://schemas.microsoft.com/office/drawing/2014/main" id="{B5D131F0-DB7F-4D36-A6A3-5DC75D6719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1076" y="1432433"/>
            <a:ext cx="4772238" cy="192369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1" name="Google Shape;2141;p66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PAGE “HOME”</a:t>
            </a:r>
          </a:p>
        </p:txBody>
      </p:sp>
      <p:sp>
        <p:nvSpPr>
          <p:cNvPr id="2144" name="Google Shape;2144;p66"/>
          <p:cNvSpPr>
            <a:spLocks noChangeAspect="1"/>
          </p:cNvSpPr>
          <p:nvPr/>
        </p:nvSpPr>
        <p:spPr>
          <a:xfrm>
            <a:off x="5654450" y="847443"/>
            <a:ext cx="2039499" cy="4043691"/>
          </a:xfrm>
          <a:custGeom>
            <a:avLst/>
            <a:gdLst/>
            <a:ahLst/>
            <a:cxnLst/>
            <a:rect l="l" t="t" r="r" b="b"/>
            <a:pathLst>
              <a:path w="43370" h="85981" extrusionOk="0">
                <a:moveTo>
                  <a:pt x="25827" y="3794"/>
                </a:moveTo>
                <a:lnTo>
                  <a:pt x="25827" y="4045"/>
                </a:lnTo>
                <a:lnTo>
                  <a:pt x="25845" y="4047"/>
                </a:lnTo>
                <a:cubicBezTo>
                  <a:pt x="25856" y="4066"/>
                  <a:pt x="25857" y="4090"/>
                  <a:pt x="25850" y="4111"/>
                </a:cubicBezTo>
                <a:lnTo>
                  <a:pt x="17205" y="4129"/>
                </a:lnTo>
                <a:lnTo>
                  <a:pt x="17193" y="4382"/>
                </a:lnTo>
                <a:lnTo>
                  <a:pt x="17156" y="4111"/>
                </a:lnTo>
                <a:cubicBezTo>
                  <a:pt x="17147" y="4092"/>
                  <a:pt x="17148" y="4068"/>
                  <a:pt x="17159" y="4048"/>
                </a:cubicBezTo>
                <a:lnTo>
                  <a:pt x="17226" y="4048"/>
                </a:lnTo>
                <a:lnTo>
                  <a:pt x="25807" y="4047"/>
                </a:lnTo>
                <a:lnTo>
                  <a:pt x="25827" y="3794"/>
                </a:lnTo>
                <a:close/>
                <a:moveTo>
                  <a:pt x="17178" y="3543"/>
                </a:moveTo>
                <a:cubicBezTo>
                  <a:pt x="16876" y="3543"/>
                  <a:pt x="16647" y="3775"/>
                  <a:pt x="16647" y="4083"/>
                </a:cubicBezTo>
                <a:cubicBezTo>
                  <a:pt x="16647" y="4395"/>
                  <a:pt x="16881" y="4631"/>
                  <a:pt x="17223" y="4631"/>
                </a:cubicBezTo>
                <a:lnTo>
                  <a:pt x="17227" y="4631"/>
                </a:lnTo>
                <a:lnTo>
                  <a:pt x="25757" y="4630"/>
                </a:lnTo>
                <a:cubicBezTo>
                  <a:pt x="25765" y="4631"/>
                  <a:pt x="25805" y="4633"/>
                  <a:pt x="25812" y="4633"/>
                </a:cubicBezTo>
                <a:cubicBezTo>
                  <a:pt x="26122" y="4633"/>
                  <a:pt x="26357" y="4397"/>
                  <a:pt x="26357" y="4083"/>
                </a:cubicBezTo>
                <a:cubicBezTo>
                  <a:pt x="26357" y="3775"/>
                  <a:pt x="26129" y="3543"/>
                  <a:pt x="25827" y="3543"/>
                </a:cubicBezTo>
                <a:lnTo>
                  <a:pt x="17256" y="3549"/>
                </a:lnTo>
                <a:cubicBezTo>
                  <a:pt x="17245" y="3547"/>
                  <a:pt x="17187" y="3543"/>
                  <a:pt x="17178" y="3543"/>
                </a:cubicBezTo>
                <a:close/>
                <a:moveTo>
                  <a:pt x="41722" y="7196"/>
                </a:moveTo>
                <a:lnTo>
                  <a:pt x="41722" y="78527"/>
                </a:lnTo>
                <a:lnTo>
                  <a:pt x="1739" y="78527"/>
                </a:lnTo>
                <a:lnTo>
                  <a:pt x="1739" y="7196"/>
                </a:lnTo>
                <a:close/>
                <a:moveTo>
                  <a:pt x="1488" y="6694"/>
                </a:moveTo>
                <a:cubicBezTo>
                  <a:pt x="1349" y="6694"/>
                  <a:pt x="1237" y="6806"/>
                  <a:pt x="1237" y="6945"/>
                </a:cubicBezTo>
                <a:lnTo>
                  <a:pt x="1237" y="78778"/>
                </a:lnTo>
                <a:cubicBezTo>
                  <a:pt x="1237" y="78917"/>
                  <a:pt x="1349" y="79029"/>
                  <a:pt x="1488" y="79029"/>
                </a:cubicBezTo>
                <a:lnTo>
                  <a:pt x="41972" y="79029"/>
                </a:lnTo>
                <a:cubicBezTo>
                  <a:pt x="42111" y="79029"/>
                  <a:pt x="42223" y="78917"/>
                  <a:pt x="42223" y="78778"/>
                </a:cubicBezTo>
                <a:lnTo>
                  <a:pt x="42223" y="6945"/>
                </a:lnTo>
                <a:cubicBezTo>
                  <a:pt x="42223" y="6806"/>
                  <a:pt x="42111" y="6694"/>
                  <a:pt x="41972" y="6694"/>
                </a:cubicBezTo>
                <a:close/>
                <a:moveTo>
                  <a:pt x="7894" y="81457"/>
                </a:moveTo>
                <a:cubicBezTo>
                  <a:pt x="7754" y="81457"/>
                  <a:pt x="7642" y="81569"/>
                  <a:pt x="7642" y="81708"/>
                </a:cubicBezTo>
                <a:lnTo>
                  <a:pt x="7642" y="81926"/>
                </a:lnTo>
                <a:cubicBezTo>
                  <a:pt x="7642" y="82065"/>
                  <a:pt x="7754" y="82177"/>
                  <a:pt x="7894" y="82177"/>
                </a:cubicBezTo>
                <a:lnTo>
                  <a:pt x="9495" y="82177"/>
                </a:lnTo>
                <a:cubicBezTo>
                  <a:pt x="9625" y="82177"/>
                  <a:pt x="9734" y="82077"/>
                  <a:pt x="9744" y="81947"/>
                </a:cubicBezTo>
                <a:lnTo>
                  <a:pt x="9764" y="81729"/>
                </a:lnTo>
                <a:cubicBezTo>
                  <a:pt x="9776" y="81582"/>
                  <a:pt x="9660" y="81457"/>
                  <a:pt x="9512" y="81457"/>
                </a:cubicBezTo>
                <a:close/>
                <a:moveTo>
                  <a:pt x="22144" y="81995"/>
                </a:moveTo>
                <a:lnTo>
                  <a:pt x="22144" y="82911"/>
                </a:lnTo>
                <a:lnTo>
                  <a:pt x="21208" y="82911"/>
                </a:lnTo>
                <a:lnTo>
                  <a:pt x="21208" y="81995"/>
                </a:lnTo>
                <a:close/>
                <a:moveTo>
                  <a:pt x="33797" y="83129"/>
                </a:moveTo>
                <a:cubicBezTo>
                  <a:pt x="33798" y="83130"/>
                  <a:pt x="33798" y="83130"/>
                  <a:pt x="33798" y="83131"/>
                </a:cubicBezTo>
                <a:lnTo>
                  <a:pt x="33797" y="83129"/>
                </a:lnTo>
                <a:close/>
                <a:moveTo>
                  <a:pt x="21046" y="81493"/>
                </a:moveTo>
                <a:cubicBezTo>
                  <a:pt x="20857" y="81493"/>
                  <a:pt x="20705" y="81646"/>
                  <a:pt x="20706" y="81835"/>
                </a:cubicBezTo>
                <a:lnTo>
                  <a:pt x="20706" y="83091"/>
                </a:lnTo>
                <a:cubicBezTo>
                  <a:pt x="20706" y="83268"/>
                  <a:pt x="20860" y="83413"/>
                  <a:pt x="21048" y="83413"/>
                </a:cubicBezTo>
                <a:lnTo>
                  <a:pt x="22304" y="83413"/>
                </a:lnTo>
                <a:lnTo>
                  <a:pt x="22304" y="83415"/>
                </a:lnTo>
                <a:cubicBezTo>
                  <a:pt x="22492" y="83415"/>
                  <a:pt x="22645" y="83268"/>
                  <a:pt x="22646" y="83091"/>
                </a:cubicBezTo>
                <a:lnTo>
                  <a:pt x="22646" y="81835"/>
                </a:lnTo>
                <a:cubicBezTo>
                  <a:pt x="22646" y="81647"/>
                  <a:pt x="22500" y="81493"/>
                  <a:pt x="22322" y="81493"/>
                </a:cubicBezTo>
                <a:lnTo>
                  <a:pt x="21048" y="81493"/>
                </a:lnTo>
                <a:cubicBezTo>
                  <a:pt x="21047" y="81493"/>
                  <a:pt x="21047" y="81493"/>
                  <a:pt x="21046" y="81493"/>
                </a:cubicBezTo>
                <a:close/>
                <a:moveTo>
                  <a:pt x="33684" y="81407"/>
                </a:moveTo>
                <a:cubicBezTo>
                  <a:pt x="33624" y="81407"/>
                  <a:pt x="33563" y="81420"/>
                  <a:pt x="33508" y="81446"/>
                </a:cubicBezTo>
                <a:cubicBezTo>
                  <a:pt x="33483" y="81458"/>
                  <a:pt x="33460" y="81476"/>
                  <a:pt x="33441" y="81496"/>
                </a:cubicBezTo>
                <a:lnTo>
                  <a:pt x="32861" y="82093"/>
                </a:lnTo>
                <a:cubicBezTo>
                  <a:pt x="32755" y="82198"/>
                  <a:pt x="32695" y="82342"/>
                  <a:pt x="32696" y="82490"/>
                </a:cubicBezTo>
                <a:cubicBezTo>
                  <a:pt x="32696" y="82668"/>
                  <a:pt x="32777" y="82796"/>
                  <a:pt x="32861" y="82904"/>
                </a:cubicBezTo>
                <a:lnTo>
                  <a:pt x="33442" y="83485"/>
                </a:lnTo>
                <a:cubicBezTo>
                  <a:pt x="33505" y="83551"/>
                  <a:pt x="33593" y="83587"/>
                  <a:pt x="33683" y="83587"/>
                </a:cubicBezTo>
                <a:lnTo>
                  <a:pt x="33683" y="83587"/>
                </a:lnTo>
                <a:cubicBezTo>
                  <a:pt x="33987" y="83585"/>
                  <a:pt x="34139" y="83219"/>
                  <a:pt x="33924" y="83004"/>
                </a:cubicBezTo>
                <a:lnTo>
                  <a:pt x="33411" y="82490"/>
                </a:lnTo>
                <a:lnTo>
                  <a:pt x="33925" y="81975"/>
                </a:lnTo>
                <a:cubicBezTo>
                  <a:pt x="34060" y="81842"/>
                  <a:pt x="34060" y="81626"/>
                  <a:pt x="33925" y="81493"/>
                </a:cubicBezTo>
                <a:cubicBezTo>
                  <a:pt x="33906" y="81475"/>
                  <a:pt x="33883" y="81458"/>
                  <a:pt x="33859" y="81446"/>
                </a:cubicBezTo>
                <a:cubicBezTo>
                  <a:pt x="33804" y="81420"/>
                  <a:pt x="33744" y="81407"/>
                  <a:pt x="33684" y="81407"/>
                </a:cubicBezTo>
                <a:close/>
                <a:moveTo>
                  <a:pt x="33683" y="83587"/>
                </a:moveTo>
                <a:cubicBezTo>
                  <a:pt x="33683" y="83587"/>
                  <a:pt x="33683" y="83587"/>
                  <a:pt x="33683" y="83587"/>
                </a:cubicBezTo>
                <a:lnTo>
                  <a:pt x="33684" y="83587"/>
                </a:lnTo>
                <a:cubicBezTo>
                  <a:pt x="33684" y="83587"/>
                  <a:pt x="33684" y="83587"/>
                  <a:pt x="33683" y="83587"/>
                </a:cubicBezTo>
                <a:close/>
                <a:moveTo>
                  <a:pt x="36715" y="501"/>
                </a:moveTo>
                <a:cubicBezTo>
                  <a:pt x="40106" y="501"/>
                  <a:pt x="42867" y="3262"/>
                  <a:pt x="42867" y="6654"/>
                </a:cubicBezTo>
                <a:lnTo>
                  <a:pt x="42867" y="79324"/>
                </a:lnTo>
                <a:cubicBezTo>
                  <a:pt x="42867" y="82717"/>
                  <a:pt x="40106" y="85476"/>
                  <a:pt x="36715" y="85476"/>
                </a:cubicBezTo>
                <a:lnTo>
                  <a:pt x="6656" y="85476"/>
                </a:lnTo>
                <a:cubicBezTo>
                  <a:pt x="3262" y="85476"/>
                  <a:pt x="503" y="82717"/>
                  <a:pt x="503" y="79324"/>
                </a:cubicBezTo>
                <a:lnTo>
                  <a:pt x="503" y="6654"/>
                </a:lnTo>
                <a:cubicBezTo>
                  <a:pt x="503" y="3262"/>
                  <a:pt x="3262" y="501"/>
                  <a:pt x="6656" y="501"/>
                </a:cubicBezTo>
                <a:close/>
                <a:moveTo>
                  <a:pt x="6656" y="0"/>
                </a:moveTo>
                <a:cubicBezTo>
                  <a:pt x="2986" y="0"/>
                  <a:pt x="1" y="2985"/>
                  <a:pt x="1" y="6655"/>
                </a:cubicBezTo>
                <a:lnTo>
                  <a:pt x="1" y="79324"/>
                </a:lnTo>
                <a:cubicBezTo>
                  <a:pt x="1" y="82995"/>
                  <a:pt x="2986" y="85980"/>
                  <a:pt x="6656" y="85980"/>
                </a:cubicBezTo>
                <a:lnTo>
                  <a:pt x="36715" y="85980"/>
                </a:lnTo>
                <a:cubicBezTo>
                  <a:pt x="40383" y="85980"/>
                  <a:pt x="43370" y="82993"/>
                  <a:pt x="43370" y="79324"/>
                </a:cubicBezTo>
                <a:lnTo>
                  <a:pt x="43370" y="6655"/>
                </a:lnTo>
                <a:cubicBezTo>
                  <a:pt x="43370" y="2985"/>
                  <a:pt x="40384" y="0"/>
                  <a:pt x="3671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147" name="Google Shape;2147;p66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11" name="Google Shape;266;p48">
            <a:extLst>
              <a:ext uri="{FF2B5EF4-FFF2-40B4-BE49-F238E27FC236}">
                <a16:creationId xmlns:a16="http://schemas.microsoft.com/office/drawing/2014/main" id="{165E8836-8F49-4408-8B98-C2EEDBEF1BA9}"/>
              </a:ext>
            </a:extLst>
          </p:cNvPr>
          <p:cNvSpPr txBox="1">
            <a:spLocks/>
          </p:cNvSpPr>
          <p:nvPr/>
        </p:nvSpPr>
        <p:spPr>
          <a:xfrm>
            <a:off x="654661" y="1665616"/>
            <a:ext cx="4538731" cy="2543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fr-FR" sz="1400" b="1" dirty="0"/>
              <a:t>Fonctionnalités principales :</a:t>
            </a:r>
          </a:p>
          <a:p>
            <a:pPr marL="360000" marR="0" lvl="0" indent="-301625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5D5E6"/>
              </a:buClr>
              <a:buSzPts val="1150"/>
              <a:buFont typeface="Montserrat"/>
              <a:buChar char="●"/>
              <a:tabLst/>
              <a:defRPr/>
            </a:pPr>
            <a:r>
              <a:rPr lang="en-US" sz="1200" dirty="0" err="1">
                <a:solidFill>
                  <a:srgbClr val="FFFFFF"/>
                </a:solidFill>
              </a:rPr>
              <a:t>Historique</a:t>
            </a:r>
            <a:r>
              <a:rPr lang="en-US" sz="1200" dirty="0">
                <a:solidFill>
                  <a:srgbClr val="FFFFFF"/>
                </a:solidFill>
              </a:rPr>
              <a:t> des </a:t>
            </a:r>
            <a:r>
              <a:rPr lang="en-US" sz="1200" dirty="0" err="1">
                <a:solidFill>
                  <a:srgbClr val="FFFFFF"/>
                </a:solidFill>
              </a:rPr>
              <a:t>jours</a:t>
            </a:r>
            <a:r>
              <a:rPr lang="en-US" sz="1200" dirty="0">
                <a:solidFill>
                  <a:srgbClr val="FFFFFF"/>
                </a:solidFill>
              </a:rPr>
              <a:t> : </a:t>
            </a:r>
          </a:p>
          <a:p>
            <a:pPr marL="360000" marR="0" lvl="0" indent="-301625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5D5E6"/>
              </a:buClr>
              <a:buSzPts val="1150"/>
              <a:buFont typeface="Montserrat"/>
              <a:buChar char="●"/>
              <a:tabLst/>
              <a:defRPr/>
            </a:pPr>
            <a:endParaRPr lang="en-US" sz="1200" dirty="0">
              <a:solidFill>
                <a:srgbClr val="FFFFFF"/>
              </a:solidFill>
            </a:endParaRPr>
          </a:p>
          <a:p>
            <a:pPr marL="687025" lvl="1" indent="-171450" algn="just">
              <a:buClr>
                <a:srgbClr val="85D5E6"/>
              </a:buClr>
              <a:buSzPts val="1150"/>
              <a:buFont typeface="Wingdings" panose="05000000000000000000" pitchFamily="2" charset="2"/>
              <a:buChar char="Ø"/>
              <a:defRPr/>
            </a:pPr>
            <a:r>
              <a:rPr lang="en-US" sz="1200" dirty="0">
                <a:solidFill>
                  <a:srgbClr val="FFFFFF"/>
                </a:solidFill>
              </a:rPr>
              <a:t>Calories </a:t>
            </a:r>
            <a:r>
              <a:rPr lang="en-US" sz="1200" dirty="0" err="1">
                <a:solidFill>
                  <a:srgbClr val="FFFFFF"/>
                </a:solidFill>
              </a:rPr>
              <a:t>ingérées</a:t>
            </a:r>
            <a:r>
              <a:rPr lang="en-US" sz="1200" dirty="0">
                <a:solidFill>
                  <a:srgbClr val="FFFFFF"/>
                </a:solidFill>
              </a:rPr>
              <a:t> </a:t>
            </a:r>
          </a:p>
          <a:p>
            <a:pPr marL="687025" lvl="1" indent="-171450" algn="just">
              <a:buClr>
                <a:srgbClr val="85D5E6"/>
              </a:buClr>
              <a:buSzPts val="1150"/>
              <a:buFont typeface="Wingdings" panose="05000000000000000000" pitchFamily="2" charset="2"/>
              <a:buChar char="Ø"/>
              <a:defRPr/>
            </a:pPr>
            <a:r>
              <a:rPr lang="en-US" sz="1200" dirty="0">
                <a:solidFill>
                  <a:srgbClr val="FFFFFF"/>
                </a:solidFill>
              </a:rPr>
              <a:t>Temps de </a:t>
            </a:r>
            <a:r>
              <a:rPr lang="en-US" sz="1200" dirty="0" err="1">
                <a:solidFill>
                  <a:srgbClr val="FFFFFF"/>
                </a:solidFill>
              </a:rPr>
              <a:t>sommeil</a:t>
            </a:r>
            <a:r>
              <a:rPr lang="en-US" sz="1200" dirty="0">
                <a:solidFill>
                  <a:srgbClr val="FFFFFF"/>
                </a:solidFill>
              </a:rPr>
              <a:t> </a:t>
            </a:r>
          </a:p>
          <a:p>
            <a:pPr marL="687025" lvl="1" indent="-171450" algn="just">
              <a:buClr>
                <a:srgbClr val="85D5E6"/>
              </a:buClr>
              <a:buSzPts val="1150"/>
              <a:buFont typeface="Wingdings" panose="05000000000000000000" pitchFamily="2" charset="2"/>
              <a:buChar char="Ø"/>
              <a:defRPr/>
            </a:pPr>
            <a:r>
              <a:rPr lang="en-US" sz="1200" dirty="0" err="1">
                <a:solidFill>
                  <a:srgbClr val="FFFFFF"/>
                </a:solidFill>
              </a:rPr>
              <a:t>Fréquence</a:t>
            </a:r>
            <a:r>
              <a:rPr lang="en-US" sz="1200" dirty="0">
                <a:solidFill>
                  <a:srgbClr val="FFFFFF"/>
                </a:solidFill>
              </a:rPr>
              <a:t> </a:t>
            </a:r>
            <a:r>
              <a:rPr lang="en-US" sz="1200" dirty="0" err="1">
                <a:solidFill>
                  <a:srgbClr val="FFFFFF"/>
                </a:solidFill>
              </a:rPr>
              <a:t>cardiaque</a:t>
            </a:r>
            <a:r>
              <a:rPr lang="en-US" sz="1200" dirty="0">
                <a:solidFill>
                  <a:srgbClr val="FFFFFF"/>
                </a:solidFill>
              </a:rPr>
              <a:t> </a:t>
            </a:r>
            <a:r>
              <a:rPr lang="en-US" sz="1200" dirty="0" err="1">
                <a:solidFill>
                  <a:srgbClr val="FFFFFF"/>
                </a:solidFill>
              </a:rPr>
              <a:t>moyenne</a:t>
            </a:r>
            <a:endParaRPr lang="en-US" sz="1200" dirty="0">
              <a:solidFill>
                <a:srgbClr val="FFFFFF"/>
              </a:solidFill>
            </a:endParaRPr>
          </a:p>
          <a:p>
            <a:pPr marL="687025" lvl="1" indent="-171450" algn="just">
              <a:buClr>
                <a:srgbClr val="85D5E6"/>
              </a:buClr>
              <a:buSzPts val="1150"/>
              <a:buFont typeface="Wingdings" panose="05000000000000000000" pitchFamily="2" charset="2"/>
              <a:buChar char="Ø"/>
              <a:defRPr/>
            </a:pPr>
            <a:endParaRPr lang="en-US" sz="1200" dirty="0">
              <a:solidFill>
                <a:srgbClr val="FFFFFF"/>
              </a:solidFill>
            </a:endParaRPr>
          </a:p>
          <a:p>
            <a:pPr marL="687025" lvl="1" indent="-171450" algn="just">
              <a:buClr>
                <a:srgbClr val="85D5E6"/>
              </a:buClr>
              <a:buSzPts val="1150"/>
              <a:buFont typeface="Wingdings" panose="05000000000000000000" pitchFamily="2" charset="2"/>
              <a:buChar char="Ø"/>
              <a:defRPr/>
            </a:pPr>
            <a:endParaRPr lang="en-US" sz="1200" dirty="0">
              <a:solidFill>
                <a:srgbClr val="FFFFFF"/>
              </a:solidFill>
            </a:endParaRPr>
          </a:p>
          <a:p>
            <a:pPr marL="360000" marR="0" lvl="0" indent="-301625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5D5E6"/>
              </a:buClr>
              <a:buSzPts val="1150"/>
              <a:buFont typeface="Montserrat"/>
              <a:buChar char="●"/>
              <a:tabLst/>
              <a:defRPr/>
            </a:pPr>
            <a:r>
              <a:rPr lang="en-US" sz="1200" dirty="0">
                <a:solidFill>
                  <a:srgbClr val="FFFFFF"/>
                </a:solidFill>
              </a:rPr>
              <a:t>Conseils IA </a:t>
            </a:r>
            <a:r>
              <a:rPr lang="en-US" sz="1200" dirty="0">
                <a:solidFill>
                  <a:srgbClr val="FFFFFF"/>
                </a:solidFill>
                <a:sym typeface="Wingdings" panose="05000000000000000000" pitchFamily="2" charset="2"/>
              </a:rPr>
              <a:t> </a:t>
            </a:r>
            <a:r>
              <a:rPr lang="en-US" sz="1200" dirty="0" err="1">
                <a:solidFill>
                  <a:srgbClr val="FFFFFF"/>
                </a:solidFill>
                <a:sym typeface="Wingdings" panose="05000000000000000000" pitchFamily="2" charset="2"/>
              </a:rPr>
              <a:t>basés</a:t>
            </a:r>
            <a:r>
              <a:rPr lang="en-US" sz="1200" dirty="0">
                <a:solidFill>
                  <a:srgbClr val="FFFFFF"/>
                </a:solidFill>
                <a:sym typeface="Wingdings" panose="05000000000000000000" pitchFamily="2" charset="2"/>
              </a:rPr>
              <a:t> sur les performances </a:t>
            </a:r>
            <a:r>
              <a:rPr lang="en-US" sz="1200" dirty="0" err="1">
                <a:solidFill>
                  <a:srgbClr val="FFFFFF"/>
                </a:solidFill>
                <a:sym typeface="Wingdings" panose="05000000000000000000" pitchFamily="2" charset="2"/>
              </a:rPr>
              <a:t>passées</a:t>
            </a:r>
            <a:endParaRPr lang="en-US" sz="1200" dirty="0">
              <a:solidFill>
                <a:srgbClr val="FFFFFF"/>
              </a:solidFill>
            </a:endParaRPr>
          </a:p>
          <a:p>
            <a:pPr marL="360000" marR="0" lvl="0" indent="-301625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5D5E6"/>
              </a:buClr>
              <a:buSzPts val="1150"/>
              <a:buFont typeface="Montserrat"/>
              <a:buChar char="●"/>
              <a:tabLst/>
              <a:defRPr/>
            </a:pPr>
            <a:endParaRPr lang="fr-FR" sz="2000" dirty="0"/>
          </a:p>
          <a:p>
            <a:pPr marL="0" indent="0">
              <a:spcAft>
                <a:spcPts val="1600"/>
              </a:spcAft>
            </a:pPr>
            <a:endParaRPr lang="fr-FR" sz="2000" dirty="0"/>
          </a:p>
        </p:txBody>
      </p:sp>
      <p:sp>
        <p:nvSpPr>
          <p:cNvPr id="6" name="Espace réservé du numéro de diapositive 1">
            <a:extLst>
              <a:ext uri="{FF2B5EF4-FFF2-40B4-BE49-F238E27FC236}">
                <a16:creationId xmlns:a16="http://schemas.microsoft.com/office/drawing/2014/main" id="{B957F6DD-C062-4882-B41D-8F1B575B1F3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6774900" y="4753816"/>
            <a:ext cx="2057400" cy="274637"/>
          </a:xfrm>
        </p:spPr>
        <p:txBody>
          <a:bodyPr/>
          <a:lstStyle/>
          <a:p>
            <a:fld id="{9957F7F4-7E11-461D-9C51-9E4841813EE8}" type="slidenum">
              <a:rPr lang="fr-FR" smtClean="0"/>
              <a:pPr/>
              <a:t>9</a:t>
            </a:fld>
            <a:endParaRPr lang="fr-FR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DE7C7EF0-FD57-4D85-8494-BCC9BE45F1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778" b="2236"/>
          <a:stretch/>
        </p:blipFill>
        <p:spPr>
          <a:xfrm>
            <a:off x="5737768" y="1170499"/>
            <a:ext cx="1877470" cy="3394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071130"/>
      </p:ext>
    </p:extLst>
  </p:cSld>
  <p:clrMapOvr>
    <a:masterClrMapping/>
  </p:clrMapOvr>
</p:sld>
</file>

<file path=ppt/theme/theme1.xml><?xml version="1.0" encoding="utf-8"?>
<a:theme xmlns:a="http://schemas.openxmlformats.org/drawingml/2006/main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797</TotalTime>
  <Words>808</Words>
  <Application>Microsoft Office PowerPoint</Application>
  <PresentationFormat>Affichage à l'écran (16:9)</PresentationFormat>
  <Paragraphs>150</Paragraphs>
  <Slides>19</Slides>
  <Notes>19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19</vt:i4>
      </vt:variant>
    </vt:vector>
  </HeadingPairs>
  <TitlesOfParts>
    <vt:vector size="25" baseType="lpstr">
      <vt:lpstr>Wingdings</vt:lpstr>
      <vt:lpstr>Montserrat ExtraLight</vt:lpstr>
      <vt:lpstr>Montserrat ExtraBold</vt:lpstr>
      <vt:lpstr>Montserrat</vt:lpstr>
      <vt:lpstr>Arial</vt:lpstr>
      <vt:lpstr>Futuristic Background by Slidesgo</vt:lpstr>
      <vt:lpstr>TRACKER</vt:lpstr>
      <vt:lpstr>SOMMAIRE</vt:lpstr>
      <vt:lpstr>Introduction : quel est le besoin ? </vt:lpstr>
      <vt:lpstr>Présentation du matériel utilisé</vt:lpstr>
      <vt:lpstr>Présentation du matériel utilisé</vt:lpstr>
      <vt:lpstr>Communication avec les capteurs </vt:lpstr>
      <vt:lpstr>Architecture du projet</vt:lpstr>
      <vt:lpstr>PRÉSENTATION DE L’APPLICATION : TRACKER</vt:lpstr>
      <vt:lpstr>PAGE “HOME”</vt:lpstr>
      <vt:lpstr>PAGE “ENTRAINEMENTS”</vt:lpstr>
      <vt:lpstr>PAGE “NUTRITION”</vt:lpstr>
      <vt:lpstr>PAGE “SOMMEIL”</vt:lpstr>
      <vt:lpstr>PAGE “MONTRE”</vt:lpstr>
      <vt:lpstr>Logique de l’Intelligence Artificielle </vt:lpstr>
      <vt:lpstr>Résultat</vt:lpstr>
      <vt:lpstr>Performance du Model</vt:lpstr>
      <vt:lpstr>Conclusion</vt:lpstr>
      <vt:lpstr>Conclusion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TRACKER</dc:title>
  <cp:lastModifiedBy>Theo GUILBERT</cp:lastModifiedBy>
  <cp:revision>48</cp:revision>
  <dcterms:modified xsi:type="dcterms:W3CDTF">2025-04-17T12:59:17Z</dcterms:modified>
</cp:coreProperties>
</file>